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.jpeg" ContentType="image/jpeg"/>
  <Override PartName="/ppt/media/image2.jpeg" ContentType="image/jpeg"/>
  <Override PartName="/ppt/theme/theme2.xml" ContentType="application/vnd.openxmlformats-officedocument.theme+xml"/>
  <Override PartName="/ppt/charts/chart1.xml" ContentType="application/vnd.openxmlformats-officedocument.drawingml.chart+xml"/>
  <Override PartName="/ppt/media/image3.jpeg" ContentType="image/jpeg"/>
  <Override PartName="/ppt/charts/chart2.xml" ContentType="application/vnd.openxmlformats-officedocument.drawingml.chart+xml"/>
  <Override PartName="/ppt/media/image4.jpeg" ContentType="image/jpeg"/>
  <Override PartName="/ppt/charts/chart3.xml" ContentType="application/vnd.openxmlformats-officedocument.drawingml.chart+xml"/>
  <Override PartName="/ppt/media/image5.jpeg" ContentType="image/jpeg"/>
  <Override PartName="/ppt/charts/chart4.xml" ContentType="application/vnd.openxmlformats-officedocument.drawingml.chart+xml"/>
  <Override PartName="/ppt/media/image6.jpeg" ContentType="image/jpeg"/>
  <Override PartName="/ppt/charts/chart5.xml" ContentType="application/vnd.openxmlformats-officedocument.drawingml.chart+xml"/>
  <Override PartName="/ppt/media/image7.jpeg" ContentType="image/jpeg"/>
  <Override PartName="/ppt/media/image8.jpeg" ContentType="image/jpeg"/>
  <Override PartName="/ppt/charts/chart6.xml" ContentType="application/vnd.openxmlformats-officedocument.drawingml.chart+xml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charts/chart7.xml" ContentType="application/vnd.openxmlformats-officedocument.drawingml.chart+xml"/>
  <Override PartName="/ppt/media/image14.jpeg" ContentType="image/jpeg"/>
  <Override PartName="/ppt/charts/chart8.xml" ContentType="application/vnd.openxmlformats-officedocument.drawingml.chart+xml"/>
  <Override PartName="/ppt/media/image15.jpeg" ContentType="image/jpeg"/>
  <Override PartName="/ppt/media/image16.jpeg" ContentType="image/jpeg"/>
  <Override PartName="/ppt/media/image17.jpeg" ContentType="image/jpeg"/>
  <Override PartName="/ppt/charts/chart9.xml" ContentType="application/vnd.openxmlformats-officedocument.drawingml.chart+xml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9144000" cy="6858000"/>
  <p:notesSz cx="6858000" cy="9144000"/>
  <p:defaultTextStyle>
    <a:lvl1pPr>
      <a:defRPr>
        <a:latin typeface="Arial"/>
        <a:ea typeface="Arial"/>
        <a:cs typeface="Arial"/>
        <a:sym typeface="Arial"/>
      </a:defRPr>
    </a:lvl1pPr>
    <a:lvl2pPr indent="457200">
      <a:defRPr>
        <a:latin typeface="Arial"/>
        <a:ea typeface="Arial"/>
        <a:cs typeface="Arial"/>
        <a:sym typeface="Arial"/>
      </a:defRPr>
    </a:lvl2pPr>
    <a:lvl3pPr indent="914400">
      <a:defRPr>
        <a:latin typeface="Arial"/>
        <a:ea typeface="Arial"/>
        <a:cs typeface="Arial"/>
        <a:sym typeface="Arial"/>
      </a:defRPr>
    </a:lvl3pPr>
    <a:lvl4pPr indent="1371600">
      <a:defRPr>
        <a:latin typeface="Arial"/>
        <a:ea typeface="Arial"/>
        <a:cs typeface="Arial"/>
        <a:sym typeface="Arial"/>
      </a:defRPr>
    </a:lvl4pPr>
    <a:lvl5pPr indent="1828800">
      <a:defRPr>
        <a:latin typeface="Arial"/>
        <a:ea typeface="Arial"/>
        <a:cs typeface="Arial"/>
        <a:sym typeface="Arial"/>
      </a:defRPr>
    </a:lvl5pPr>
    <a:lvl6pPr>
      <a:defRPr>
        <a:latin typeface="Arial"/>
        <a:ea typeface="Arial"/>
        <a:cs typeface="Arial"/>
        <a:sym typeface="Arial"/>
      </a:defRPr>
    </a:lvl6pPr>
    <a:lvl7pPr>
      <a:defRPr>
        <a:latin typeface="Arial"/>
        <a:ea typeface="Arial"/>
        <a:cs typeface="Arial"/>
        <a:sym typeface="Arial"/>
      </a:defRPr>
    </a:lvl7pPr>
    <a:lvl8pPr>
      <a:defRPr>
        <a:latin typeface="Arial"/>
        <a:ea typeface="Arial"/>
        <a:cs typeface="Arial"/>
        <a:sym typeface="Arial"/>
      </a:defRPr>
    </a:lvl8pPr>
    <a:lvl9pPr>
      <a:defRPr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2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2.xlsx"/></Relationships>

</file>

<file path=ppt/charts/_rels/chart3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3.xlsx"/></Relationships>

</file>

<file path=ppt/charts/_rels/chart4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4.xlsx"/></Relationships>

</file>

<file path=ppt/charts/_rels/chart5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5.xlsx"/></Relationships>

</file>

<file path=ppt/charts/_rels/chart6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6.xlsx"/></Relationships>

</file>

<file path=ppt/charts/_rels/chart7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7.xlsx"/></Relationships>

</file>

<file path=ppt/charts/_rels/chart8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8.xlsx"/></Relationships>

</file>

<file path=ppt/charts/_rels/chart9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9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406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406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3"/>
            <c:spPr>
              <a:solidFill>
                <a:srgbClr val="00FFFF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1119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119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1119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119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1119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119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0%" sourceLinked="0"/>
              <c:txPr>
                <a:bodyPr/>
                <a:lstStyle/>
                <a:p>
                  <a:pPr lvl="0">
                    <a:defRPr b="1" i="0" strike="noStrike" sz="1119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119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1119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1119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4"/>
              <c:pt idx="0">
                <c:v> A</c:v>
              </c:pt>
              <c:pt idx="1">
                <c:v> B</c:v>
              </c:pt>
              <c:pt idx="2">
                <c:v> C</c:v>
              </c:pt>
              <c:pt idx="3">
                <c:v> D</c:v>
              </c:pt>
            </c:strLit>
          </c:cat>
          <c:val>
            <c:numLit>
              <c:ptCount val="4"/>
              <c:pt idx="0">
                <c:v>0.000000</c:v>
              </c:pt>
              <c:pt idx="1">
                <c:v>0.000000</c:v>
              </c:pt>
              <c:pt idx="2">
                <c:v>0.000000</c:v>
              </c:pt>
              <c:pt idx="3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610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406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406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406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3"/>
            <c:spPr>
              <a:solidFill>
                <a:srgbClr val="00FFFF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1119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119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1119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119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1119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119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0%" sourceLinked="0"/>
              <c:txPr>
                <a:bodyPr/>
                <a:lstStyle/>
                <a:p>
                  <a:pPr lvl="0">
                    <a:defRPr b="1" i="0" strike="noStrike" sz="1119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119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1119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1119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4"/>
              <c:pt idx="0">
                <c:v> A</c:v>
              </c:pt>
              <c:pt idx="1">
                <c:v> B</c:v>
              </c:pt>
              <c:pt idx="2">
                <c:v> C</c:v>
              </c:pt>
              <c:pt idx="3">
                <c:v> D</c:v>
              </c:pt>
            </c:strLit>
          </c:cat>
          <c:val>
            <c:numLit>
              <c:ptCount val="4"/>
              <c:pt idx="0">
                <c:v>0.000000</c:v>
              </c:pt>
              <c:pt idx="1">
                <c:v>0.000000</c:v>
              </c:pt>
              <c:pt idx="2">
                <c:v>0.000000</c:v>
              </c:pt>
              <c:pt idx="3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610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406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383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383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3"/>
            <c:spPr>
              <a:solidFill>
                <a:srgbClr val="00FFFF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1053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053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1053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053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1053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053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0%" sourceLinked="0"/>
              <c:txPr>
                <a:bodyPr/>
                <a:lstStyle/>
                <a:p>
                  <a:pPr lvl="0">
                    <a:defRPr b="1" i="0" strike="noStrike" sz="1053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053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1053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1053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4"/>
              <c:pt idx="0">
                <c:v> A</c:v>
              </c:pt>
              <c:pt idx="1">
                <c:v> B</c:v>
              </c:pt>
              <c:pt idx="2">
                <c:v> C</c:v>
              </c:pt>
              <c:pt idx="3">
                <c:v> D</c:v>
              </c:pt>
            </c:strLit>
          </c:cat>
          <c:val>
            <c:numLit>
              <c:ptCount val="4"/>
              <c:pt idx="0">
                <c:v>0.000000</c:v>
              </c:pt>
              <c:pt idx="1">
                <c:v>0.000000</c:v>
              </c:pt>
              <c:pt idx="2">
                <c:v>0.000000</c:v>
              </c:pt>
              <c:pt idx="3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574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383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442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442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3"/>
            <c:spPr>
              <a:solidFill>
                <a:srgbClr val="00FFFF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1216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216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1216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216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1216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216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0%" sourceLinked="0"/>
              <c:txPr>
                <a:bodyPr/>
                <a:lstStyle/>
                <a:p>
                  <a:pPr lvl="0">
                    <a:defRPr b="1" i="0" strike="noStrike" sz="1216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216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1216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1216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4"/>
              <c:pt idx="0">
                <c:v> A</c:v>
              </c:pt>
              <c:pt idx="1">
                <c:v> B</c:v>
              </c:pt>
              <c:pt idx="2">
                <c:v> C</c:v>
              </c:pt>
              <c:pt idx="3">
                <c:v> D</c:v>
              </c:pt>
            </c:strLit>
          </c:cat>
          <c:val>
            <c:numLit>
              <c:ptCount val="4"/>
              <c:pt idx="0">
                <c:v>0.000000</c:v>
              </c:pt>
              <c:pt idx="1">
                <c:v>0.000000</c:v>
              </c:pt>
              <c:pt idx="2">
                <c:v>0.000000</c:v>
              </c:pt>
              <c:pt idx="3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663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442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478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3"/>
            <c:spPr>
              <a:solidFill>
                <a:srgbClr val="00FFFF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1314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1314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4"/>
              <c:pt idx="0">
                <c:v> A</c:v>
              </c:pt>
              <c:pt idx="1">
                <c:v> B</c:v>
              </c:pt>
              <c:pt idx="2">
                <c:v> C</c:v>
              </c:pt>
              <c:pt idx="3">
                <c:v> D</c:v>
              </c:pt>
            </c:strLit>
          </c:cat>
          <c:val>
            <c:numLit>
              <c:ptCount val="4"/>
              <c:pt idx="0">
                <c:v>0.000000</c:v>
              </c:pt>
              <c:pt idx="1">
                <c:v>0.000000</c:v>
              </c:pt>
              <c:pt idx="2">
                <c:v>0.000000</c:v>
              </c:pt>
              <c:pt idx="3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717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379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379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3"/>
            <c:spPr>
              <a:solidFill>
                <a:srgbClr val="00FFFF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1042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042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1042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042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1042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042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0%" sourceLinked="0"/>
              <c:txPr>
                <a:bodyPr/>
                <a:lstStyle/>
                <a:p>
                  <a:pPr lvl="0">
                    <a:defRPr b="1" i="0" strike="noStrike" sz="1042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042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1042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1042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4"/>
              <c:pt idx="0">
                <c:v> A</c:v>
              </c:pt>
              <c:pt idx="1">
                <c:v> B</c:v>
              </c:pt>
              <c:pt idx="2">
                <c:v> C</c:v>
              </c:pt>
              <c:pt idx="3">
                <c:v> D</c:v>
              </c:pt>
            </c:strLit>
          </c:cat>
          <c:val>
            <c:numLit>
              <c:ptCount val="4"/>
              <c:pt idx="0">
                <c:v>0.000000</c:v>
              </c:pt>
              <c:pt idx="1">
                <c:v>0.000000</c:v>
              </c:pt>
              <c:pt idx="2">
                <c:v>0.000000</c:v>
              </c:pt>
              <c:pt idx="3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568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379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371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371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3"/>
            <c:spPr>
              <a:solidFill>
                <a:srgbClr val="00FFFF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1021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021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1021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021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1021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021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0%" sourceLinked="0"/>
              <c:txPr>
                <a:bodyPr/>
                <a:lstStyle/>
                <a:p>
                  <a:pPr lvl="0">
                    <a:defRPr b="1" i="0" strike="noStrike" sz="1021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021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1021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1021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4"/>
              <c:pt idx="0">
                <c:v> A</c:v>
              </c:pt>
              <c:pt idx="1">
                <c:v> B</c:v>
              </c:pt>
              <c:pt idx="2">
                <c:v> C</c:v>
              </c:pt>
              <c:pt idx="3">
                <c:v> D</c:v>
              </c:pt>
            </c:strLit>
          </c:cat>
          <c:val>
            <c:numLit>
              <c:ptCount val="4"/>
              <c:pt idx="0">
                <c:v>0.000000</c:v>
              </c:pt>
              <c:pt idx="1">
                <c:v>0.000000</c:v>
              </c:pt>
              <c:pt idx="2">
                <c:v>0.000000</c:v>
              </c:pt>
              <c:pt idx="3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557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371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/>
          </a:p>
        </c:rich>
      </c:tx>
      <c:layout/>
      <c:overlay val="1"/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 idx="0">
                  <c:v>3-D Column 1</c:v>
                </c:pt>
              </c:strCache>
            </c:strRef>
          </c:tx>
          <c:spPr>
            <a:solidFill>
              <a:srgbClr val="BBE0E3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Lbls>
            <c:numFmt formatCode="0%" sourceLinked="0"/>
            <c:txPr>
              <a:bodyPr/>
              <a:lstStyle/>
              <a:p>
                <a:pPr lvl="0">
                  <a:defRPr b="1" i="0" strike="noStrike" sz="2101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2101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 A</c:v>
                </c:pt>
                <c:pt idx="1">
                  <c:v> B</c:v>
                </c:pt>
              </c:strCache>
            </c:strRef>
          </c:cat>
          <c:val>
            <c:numRef>
              <c:f>Sheet1!$B$2:$C$2</c:f>
              <c:numCache>
                <c:ptCount val="2"/>
                <c:pt idx="0">
                  <c:v>0.000000</c:v>
                </c:pt>
                <c:pt idx="1">
                  <c:v>0.000000</c:v>
                </c:pt>
              </c:numCache>
            </c:numRef>
          </c:val>
          <c:shape val="cylinder"/>
        </c:ser>
        <c:gapWidth val="15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1050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700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478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3"/>
            <c:spPr>
              <a:solidFill>
                <a:srgbClr val="00FFFF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1314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1314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4"/>
              <c:pt idx="0">
                <c:v> A</c:v>
              </c:pt>
              <c:pt idx="1">
                <c:v> B</c:v>
              </c:pt>
              <c:pt idx="2">
                <c:v> C</c:v>
              </c:pt>
              <c:pt idx="3">
                <c:v> D</c:v>
              </c:pt>
            </c:strLit>
          </c:cat>
          <c:val>
            <c:numLit>
              <c:ptCount val="4"/>
              <c:pt idx="0">
                <c:v>0.000000</c:v>
              </c:pt>
              <c:pt idx="1">
                <c:v>0.000000</c:v>
              </c:pt>
              <c:pt idx="2">
                <c:v>0.000000</c:v>
              </c:pt>
              <c:pt idx="3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717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34" name="Shape 13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8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Relationship Id="rId7" Type="http://schemas.openxmlformats.org/officeDocument/2006/relationships/image" Target="../media/image19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.jpe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4.png"/><Relationship Id="rId11" Type="http://schemas.openxmlformats.org/officeDocument/2006/relationships/image" Target="../media/image8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5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6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7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Example_6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09_PAlg-Ch Resources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LNHeader2-8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09_ALG2 LTHeader2-8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hape 119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r>
              <a:rPr sz="1200"/>
              <a:t>Click to edit Master title style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09_ALG2 EndOf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09_ALG2  Int_01A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09_Pre-Algbra Nav_Bar.png"/>
          <p:cNvPicPr/>
          <p:nvPr/>
        </p:nvPicPr>
        <p:blipFill>
          <a:blip r:embed="rId4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09_PAlg-Back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09_PAlg-ForwardDEAD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09_PAlg-Ch Resources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LNHeader2-8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09_ALG2 LTHeader2-8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Shape 1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32" name="Shape 1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7" name="Shape 1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5Min Check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8487" y="657225"/>
            <a:ext cx="6792913" cy="625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09_ALG2  Int_01A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09_Pre-Algbra Nav_Bar.png"/>
          <p:cNvPicPr/>
          <p:nvPr/>
        </p:nvPicPr>
        <p:blipFill>
          <a:blip r:embed="rId4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09_PAlg-Back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09_PAlg-Forward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09_PAlg-Hom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CheckPointICON.jp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467600" y="776287"/>
            <a:ext cx="1222375" cy="376238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26"/>
          <p:cNvSpPr/>
          <p:nvPr/>
        </p:nvSpPr>
        <p:spPr>
          <a:xfrm>
            <a:off x="3886200" y="800100"/>
            <a:ext cx="31242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>
                <a:solidFill>
                  <a:srgbClr val="18984C"/>
                </a:solidFill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18984C"/>
                </a:solidFill>
              </a:rPr>
              <a:t>Over Lesson 2–7</a:t>
            </a:r>
          </a:p>
        </p:txBody>
      </p:sp>
      <p:pic>
        <p:nvPicPr>
          <p:cNvPr id="27" name="09_PAlg-Ch Resources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LNHeader2-8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09_ALG2 LTHeader2-8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09_PAlg-Online.pn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09_PAlg-Ch Resources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LNHeader2-8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09_ALG2 LTHeader2-8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09_PAlg-Online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Example_1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09_PAlg-Ch Resources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LNHeader2-8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09_ALG2 LTHeader2-8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09_PAlg-Ch Resources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LNHeader2-8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09_ALG2 LTHeader2-8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Real World Ex_2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70" name="Shape 7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Example_3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09_PAlg-Ch Resources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LNHeader2-8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09_ALG2 LTHeader2-8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Shape 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83" name="Shape 8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Example_4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09_PAlg-Ch Resources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LNHeader2-8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09_ALG2 LTHeader2-8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r>
              <a:rPr sz="1200"/>
              <a:t>Click to edit Master title style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Example_5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09_PAlg-Ch Resources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LNHeader2-8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09_ALG2 LTHeader2-8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hape 107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r>
              <a:rPr sz="1200"/>
              <a:t>Click to edit Master title style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1.xml"/><Relationship Id="rId11" Type="http://schemas.openxmlformats.org/officeDocument/2006/relationships/slideLayout" Target="../slideLayouts/slideLayout2.xml"/><Relationship Id="rId12" Type="http://schemas.openxmlformats.org/officeDocument/2006/relationships/slideLayout" Target="../slideLayouts/slideLayout3.xml"/><Relationship Id="rId13" Type="http://schemas.openxmlformats.org/officeDocument/2006/relationships/slideLayout" Target="../slideLayouts/slideLayout4.xml"/><Relationship Id="rId14" Type="http://schemas.openxmlformats.org/officeDocument/2006/relationships/slideLayout" Target="../slideLayouts/slideLayout5.xml"/><Relationship Id="rId15" Type="http://schemas.openxmlformats.org/officeDocument/2006/relationships/slideLayout" Target="../slideLayouts/slideLayout6.xml"/><Relationship Id="rId16" Type="http://schemas.openxmlformats.org/officeDocument/2006/relationships/slideLayout" Target="../slideLayouts/slideLayout7.xml"/><Relationship Id="rId17" Type="http://schemas.openxmlformats.org/officeDocument/2006/relationships/slideLayout" Target="../slideLayouts/slideLayout8.xml"/><Relationship Id="rId18" Type="http://schemas.openxmlformats.org/officeDocument/2006/relationships/slideLayout" Target="../slideLayouts/slideLayout9.xml"/><Relationship Id="rId19" Type="http://schemas.openxmlformats.org/officeDocument/2006/relationships/slideLayout" Target="../slideLayouts/slideLayout10.xml"/><Relationship Id="rId20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09_Pre-Algbra Nav_Bar.png"/>
          <p:cNvPicPr/>
          <p:nvPr/>
        </p:nvPicPr>
        <p:blipFill>
          <a:blip r:embed="rId3">
            <a:extLst/>
          </a:blip>
          <a:srcRect l="0" t="0" r="19166" b="2941"/>
          <a:stretch>
            <a:fillRect/>
          </a:stretch>
        </p:blipFill>
        <p:spPr>
          <a:xfrm>
            <a:off x="1752600" y="6067424"/>
            <a:ext cx="7391400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09_PAlg-Exi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96287" y="6315075"/>
            <a:ext cx="441326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Lesson Menu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9625" y="685800"/>
            <a:ext cx="3683000" cy="1100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09_PAlg-Ch Resources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299325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LNHeader2-8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09_ALG2 LTHeader2-8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09_PAlg-Online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753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0"/>
          <p:cNvSpPr/>
          <p:nvPr>
            <p:ph type="title"/>
          </p:nvPr>
        </p:nvSpPr>
        <p:spPr>
          <a:xfrm>
            <a:off x="5486400" y="6953250"/>
            <a:ext cx="3657600" cy="1825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0"/>
    <p:sldLayoutId id="2147483650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658" r:id="rId19"/>
    <p:sldLayoutId id="2147483659" r:id="rId20"/>
  </p:sldLayoutIdLst>
  <p:transition spd="med" advClick="1"/>
  <p:txStyles>
    <p:titleStyle>
      <a:lvl1pPr algn="r">
        <a:defRPr sz="1200">
          <a:latin typeface="Arial"/>
          <a:ea typeface="Arial"/>
          <a:cs typeface="Arial"/>
          <a:sym typeface="Arial"/>
        </a:defRPr>
      </a:lvl1pPr>
      <a:lvl2pPr algn="r">
        <a:defRPr sz="1200">
          <a:latin typeface="Arial"/>
          <a:ea typeface="Arial"/>
          <a:cs typeface="Arial"/>
          <a:sym typeface="Arial"/>
        </a:defRPr>
      </a:lvl2pPr>
      <a:lvl3pPr algn="r">
        <a:defRPr sz="1200">
          <a:latin typeface="Arial"/>
          <a:ea typeface="Arial"/>
          <a:cs typeface="Arial"/>
          <a:sym typeface="Arial"/>
        </a:defRPr>
      </a:lvl3pPr>
      <a:lvl4pPr algn="r">
        <a:defRPr sz="1200">
          <a:latin typeface="Arial"/>
          <a:ea typeface="Arial"/>
          <a:cs typeface="Arial"/>
          <a:sym typeface="Arial"/>
        </a:defRPr>
      </a:lvl4pPr>
      <a:lvl5pPr algn="r">
        <a:defRPr sz="1200">
          <a:latin typeface="Arial"/>
          <a:ea typeface="Arial"/>
          <a:cs typeface="Arial"/>
          <a:sym typeface="Arial"/>
        </a:defRPr>
      </a:lvl5pPr>
      <a:lvl6pPr indent="457200" algn="r">
        <a:defRPr sz="1200">
          <a:latin typeface="Arial"/>
          <a:ea typeface="Arial"/>
          <a:cs typeface="Arial"/>
          <a:sym typeface="Arial"/>
        </a:defRPr>
      </a:lvl6pPr>
      <a:lvl7pPr indent="914400" algn="r">
        <a:defRPr sz="1200">
          <a:latin typeface="Arial"/>
          <a:ea typeface="Arial"/>
          <a:cs typeface="Arial"/>
          <a:sym typeface="Arial"/>
        </a:defRPr>
      </a:lvl7pPr>
      <a:lvl8pPr indent="1371600" algn="r">
        <a:defRPr sz="1200">
          <a:latin typeface="Arial"/>
          <a:ea typeface="Arial"/>
          <a:cs typeface="Arial"/>
          <a:sym typeface="Arial"/>
        </a:defRPr>
      </a:lvl8pPr>
      <a:lvl9pPr indent="1828800" algn="r">
        <a:defRPr sz="1200"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4pPr>
      <a:lvl5pPr marL="2235200" indent="-4064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5pPr>
      <a:lvl6pPr marL="26924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6pPr>
      <a:lvl7pPr marL="31496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7pPr>
      <a:lvl8pPr marL="36068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8pPr>
      <a:lvl9pPr marL="40640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Relationship Id="rId3" Type="http://schemas.openxmlformats.org/officeDocument/2006/relationships/image" Target="../media/image7.jpeg"/><Relationship Id="rId4" Type="http://schemas.openxmlformats.org/officeDocument/2006/relationships/image" Target="../media/image8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6.xml"/><Relationship Id="rId3" Type="http://schemas.openxmlformats.org/officeDocument/2006/relationships/image" Target="../media/image33.png"/><Relationship Id="rId4" Type="http://schemas.openxmlformats.org/officeDocument/2006/relationships/image" Target="../media/image1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7.xml"/><Relationship Id="rId3" Type="http://schemas.openxmlformats.org/officeDocument/2006/relationships/image" Target="../media/image33.png"/><Relationship Id="rId4" Type="http://schemas.openxmlformats.org/officeDocument/2006/relationships/image" Target="../media/image1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Relationship Id="rId3" Type="http://schemas.openxmlformats.org/officeDocument/2006/relationships/image" Target="../media/image1.jpeg"/><Relationship Id="rId4" Type="http://schemas.openxmlformats.org/officeDocument/2006/relationships/image" Target="../media/image14.jpeg"/><Relationship Id="rId5" Type="http://schemas.openxmlformats.org/officeDocument/2006/relationships/chart" Target="../charts/chart8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9.xml"/><Relationship Id="rId3" Type="http://schemas.openxmlformats.org/officeDocument/2006/relationships/image" Target="../media/image33.png"/><Relationship Id="rId4" Type="http://schemas.openxmlformats.org/officeDocument/2006/relationships/image" Target="../media/image1.jpeg"/><Relationship Id="rId5" Type="http://schemas.openxmlformats.org/officeDocument/2006/relationships/image" Target="../media/image37.pn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8" Type="http://schemas.openxmlformats.org/officeDocument/2006/relationships/image" Target="../media/image20.jpeg"/><Relationship Id="rId9" Type="http://schemas.openxmlformats.org/officeDocument/2006/relationships/image" Target="../media/image2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8.xml"/><Relationship Id="rId3" Type="http://schemas.openxmlformats.org/officeDocument/2006/relationships/slide" Target="slide9.xml"/><Relationship Id="rId4" Type="http://schemas.openxmlformats.org/officeDocument/2006/relationships/slide" Target="slide10.xml"/><Relationship Id="rId5" Type="http://schemas.openxmlformats.org/officeDocument/2006/relationships/slide" Target="slide13.xml"/><Relationship Id="rId6" Type="http://schemas.openxmlformats.org/officeDocument/2006/relationships/slide" Target="slide16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.xml"/><Relationship Id="rId3" Type="http://schemas.openxmlformats.org/officeDocument/2006/relationships/image" Target="../media/image22.png"/><Relationship Id="rId4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2.xml"/><Relationship Id="rId3" Type="http://schemas.openxmlformats.org/officeDocument/2006/relationships/image" Target="../media/image23.png"/><Relationship Id="rId4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3.xml"/><Relationship Id="rId3" Type="http://schemas.openxmlformats.org/officeDocument/2006/relationships/image" Target="../media/image24.png"/><Relationship Id="rId4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4.xml"/><Relationship Id="rId3" Type="http://schemas.openxmlformats.org/officeDocument/2006/relationships/image" Target="../media/image25.png"/><Relationship Id="rId4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5.xml"/><Relationship Id="rId3" Type="http://schemas.openxmlformats.org/officeDocument/2006/relationships/image" Target="../media/image26.png"/><Relationship Id="rId4" Type="http://schemas.openxmlformats.org/officeDocument/2006/relationships/image" Target="../media/image27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plash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Splash Screen</a:t>
            </a:r>
          </a:p>
        </p:txBody>
      </p:sp>
      <p:pic>
        <p:nvPicPr>
          <p:cNvPr id="138" name="09_ALG2 Splash arm.png"/>
          <p:cNvPicPr/>
          <p:nvPr/>
        </p:nvPicPr>
        <p:blipFill>
          <a:blip r:embed="rId3">
            <a:extLst/>
          </a:blip>
          <a:srcRect l="14170" t="57804" r="44982" b="15516"/>
          <a:stretch>
            <a:fillRect/>
          </a:stretch>
        </p:blipFill>
        <p:spPr>
          <a:xfrm>
            <a:off x="2057399" y="3960812"/>
            <a:ext cx="3733802" cy="1828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LNHeader2-8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68600" y="4648200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09_ALG2 LTHeader2-8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19275" y="4884737"/>
            <a:ext cx="7324725" cy="419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1</a:t>
            </a:r>
          </a:p>
        </p:txBody>
      </p:sp>
      <p:sp>
        <p:nvSpPr>
          <p:cNvPr id="204" name="Shape 204"/>
          <p:cNvSpPr/>
          <p:nvPr/>
        </p:nvSpPr>
        <p:spPr>
          <a:xfrm>
            <a:off x="2628900" y="771525"/>
            <a:ext cx="59817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EC1D24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EC1D24"/>
                </a:solidFill>
              </a:rPr>
              <a:t>Dashed Boundary</a:t>
            </a:r>
          </a:p>
        </p:txBody>
      </p:sp>
      <p:sp>
        <p:nvSpPr>
          <p:cNvPr id="205" name="Shape 205"/>
          <p:cNvSpPr/>
          <p:nvPr/>
        </p:nvSpPr>
        <p:spPr>
          <a:xfrm>
            <a:off x="812800" y="1503362"/>
            <a:ext cx="7705725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b="1" sz="2400">
                <a:solidFill>
                  <a:srgbClr val="00539D"/>
                </a:solidFill>
              </a:rPr>
              <a:t>Graph 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– 2</a:t>
            </a:r>
            <a:r>
              <a:rPr b="1" i="1" sz="2400">
                <a:solidFill>
                  <a:srgbClr val="00539D"/>
                </a:solidFill>
              </a:rPr>
              <a:t>y</a:t>
            </a:r>
            <a:r>
              <a:rPr b="1" sz="2400">
                <a:solidFill>
                  <a:srgbClr val="00539D"/>
                </a:solidFill>
              </a:rPr>
              <a:t> &lt; 4.</a:t>
            </a:r>
          </a:p>
        </p:txBody>
      </p:sp>
      <p:sp>
        <p:nvSpPr>
          <p:cNvPr id="206" name="Shape 206"/>
          <p:cNvSpPr/>
          <p:nvPr/>
        </p:nvSpPr>
        <p:spPr>
          <a:xfrm>
            <a:off x="495300" y="2066925"/>
            <a:ext cx="4722813" cy="1400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  <a:spcBef>
                <a:spcPts val="500"/>
              </a:spcBef>
            </a:pPr>
            <a:r>
              <a:rPr sz="2400"/>
              <a:t>The boundary is the graph of </a:t>
            </a:r>
            <a:br>
              <a:rPr sz="2400"/>
            </a:br>
            <a:r>
              <a:rPr i="1" sz="2400"/>
              <a:t>x</a:t>
            </a:r>
            <a:r>
              <a:rPr sz="2400"/>
              <a:t> – 2</a:t>
            </a:r>
            <a:r>
              <a:rPr i="1" sz="2400"/>
              <a:t>y</a:t>
            </a:r>
            <a:r>
              <a:rPr sz="2400"/>
              <a:t> = 4. Since the inequality symbol is &lt;, the boundary will be dashed.</a:t>
            </a:r>
          </a:p>
        </p:txBody>
      </p:sp>
      <p:pic>
        <p:nvPicPr>
          <p:cNvPr id="207" name="ALG2_02_52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21362" y="2420937"/>
            <a:ext cx="2906713" cy="2916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0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6" grpId="2"/>
      <p:bldP build="p" bldLvl="5" animBg="1" rev="0" advAuto="0" spid="205" grpId="1"/>
      <p:bldP build="whole" bldLvl="1" animBg="1" rev="0" advAuto="0" spid="207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1</a:t>
            </a:r>
          </a:p>
        </p:txBody>
      </p:sp>
      <p:sp>
        <p:nvSpPr>
          <p:cNvPr id="210" name="Shape 210"/>
          <p:cNvSpPr/>
          <p:nvPr/>
        </p:nvSpPr>
        <p:spPr>
          <a:xfrm>
            <a:off x="812800" y="1503362"/>
            <a:ext cx="7705725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b="1" sz="2400">
                <a:solidFill>
                  <a:srgbClr val="00539D"/>
                </a:solidFill>
              </a:rPr>
              <a:t>Graph 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– 2</a:t>
            </a:r>
            <a:r>
              <a:rPr b="1" i="1" sz="2400">
                <a:solidFill>
                  <a:srgbClr val="00539D"/>
                </a:solidFill>
              </a:rPr>
              <a:t>y </a:t>
            </a:r>
            <a:r>
              <a:rPr b="1" sz="2400">
                <a:solidFill>
                  <a:srgbClr val="00539D"/>
                </a:solidFill>
              </a:rPr>
              <a:t>&lt;</a:t>
            </a:r>
            <a:r>
              <a:rPr b="1" i="1" sz="2400">
                <a:solidFill>
                  <a:srgbClr val="00539D"/>
                </a:solidFill>
              </a:rPr>
              <a:t> </a:t>
            </a:r>
            <a:r>
              <a:rPr b="1" sz="2400">
                <a:solidFill>
                  <a:srgbClr val="00539D"/>
                </a:solidFill>
              </a:rPr>
              <a:t>4.</a:t>
            </a:r>
          </a:p>
        </p:txBody>
      </p:sp>
      <p:sp>
        <p:nvSpPr>
          <p:cNvPr id="211" name="Shape 211"/>
          <p:cNvSpPr/>
          <p:nvPr/>
        </p:nvSpPr>
        <p:spPr>
          <a:xfrm>
            <a:off x="444500" y="2060575"/>
            <a:ext cx="3533775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342900">
              <a:lnSpc>
                <a:spcPct val="90000"/>
              </a:lnSpc>
              <a:spcBef>
                <a:spcPts val="5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Test (0, 0).</a:t>
            </a:r>
          </a:p>
        </p:txBody>
      </p:sp>
      <p:grpSp>
        <p:nvGrpSpPr>
          <p:cNvPr id="214" name="Group 214"/>
          <p:cNvGrpSpPr/>
          <p:nvPr/>
        </p:nvGrpSpPr>
        <p:grpSpPr>
          <a:xfrm>
            <a:off x="855662" y="2790824"/>
            <a:ext cx="4851401" cy="493714"/>
            <a:chOff x="0" y="0"/>
            <a:chExt cx="4851400" cy="493712"/>
          </a:xfrm>
        </p:grpSpPr>
        <p:pic>
          <p:nvPicPr>
            <p:cNvPr id="212" name="alg02_221.png"/>
            <p:cNvPicPr/>
            <p:nvPr/>
          </p:nvPicPr>
          <p:blipFill>
            <a:blip r:embed="rId2">
              <a:extLst/>
            </a:blip>
            <a:srcRect l="0" t="0" r="0" b="74893"/>
            <a:stretch>
              <a:fillRect/>
            </a:stretch>
          </p:blipFill>
          <p:spPr>
            <a:xfrm>
              <a:off x="0" y="25399"/>
              <a:ext cx="1785938" cy="468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3" name="Shape 213"/>
            <p:cNvSpPr/>
            <p:nvPr/>
          </p:nvSpPr>
          <p:spPr>
            <a:xfrm>
              <a:off x="1790700" y="0"/>
              <a:ext cx="3060700" cy="437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indent="342900">
                <a:lnSpc>
                  <a:spcPct val="90000"/>
                </a:lnSpc>
                <a:spcBef>
                  <a:spcPts val="500"/>
                </a:spcBef>
                <a:defRPr sz="2400"/>
              </a:lvl1pPr>
            </a:lstStyle>
            <a:p>
              <a:pPr lvl="0">
                <a:defRPr sz="1800"/>
              </a:pPr>
              <a:r>
                <a:rPr sz="2400"/>
                <a:t>Original inequality</a:t>
              </a:r>
            </a:p>
          </p:txBody>
        </p:sp>
      </p:grpSp>
      <p:grpSp>
        <p:nvGrpSpPr>
          <p:cNvPr id="217" name="Group 217"/>
          <p:cNvGrpSpPr/>
          <p:nvPr/>
        </p:nvGrpSpPr>
        <p:grpSpPr>
          <a:xfrm>
            <a:off x="855662" y="3536950"/>
            <a:ext cx="4851401" cy="612775"/>
            <a:chOff x="0" y="0"/>
            <a:chExt cx="4851400" cy="612775"/>
          </a:xfrm>
        </p:grpSpPr>
        <p:pic>
          <p:nvPicPr>
            <p:cNvPr id="215" name="alg02_221.png"/>
            <p:cNvPicPr/>
            <p:nvPr/>
          </p:nvPicPr>
          <p:blipFill>
            <a:blip r:embed="rId2">
              <a:extLst/>
            </a:blip>
            <a:srcRect l="0" t="42468" r="0" b="24681"/>
            <a:stretch>
              <a:fillRect/>
            </a:stretch>
          </p:blipFill>
          <p:spPr>
            <a:xfrm>
              <a:off x="0" y="0"/>
              <a:ext cx="1785938" cy="6127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6" name="Shape 216"/>
            <p:cNvSpPr/>
            <p:nvPr/>
          </p:nvSpPr>
          <p:spPr>
            <a:xfrm>
              <a:off x="1790700" y="90487"/>
              <a:ext cx="3060700" cy="43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indent="342900">
                <a:lnSpc>
                  <a:spcPct val="90000"/>
                </a:lnSpc>
                <a:spcBef>
                  <a:spcPts val="500"/>
                </a:spcBef>
              </a:pPr>
              <a:r>
                <a:rPr sz="2400"/>
                <a:t>(</a:t>
              </a:r>
              <a:r>
                <a:rPr i="1" sz="2400"/>
                <a:t>x</a:t>
              </a:r>
              <a:r>
                <a:rPr sz="2400"/>
                <a:t>, </a:t>
              </a:r>
              <a:r>
                <a:rPr i="1" sz="2400"/>
                <a:t>y</a:t>
              </a:r>
              <a:r>
                <a:rPr sz="2400"/>
                <a:t>) = (0, 0)</a:t>
              </a:r>
            </a:p>
          </p:txBody>
        </p:sp>
      </p:grpSp>
      <p:sp>
        <p:nvSpPr>
          <p:cNvPr id="218" name="Shape 218"/>
          <p:cNvSpPr/>
          <p:nvPr/>
        </p:nvSpPr>
        <p:spPr>
          <a:xfrm>
            <a:off x="444500" y="5421312"/>
            <a:ext cx="8172450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342900">
              <a:lnSpc>
                <a:spcPct val="90000"/>
              </a:lnSpc>
              <a:spcBef>
                <a:spcPts val="5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Shade the region that contains (0, 0).</a:t>
            </a:r>
          </a:p>
        </p:txBody>
      </p:sp>
      <p:sp>
        <p:nvSpPr>
          <p:cNvPr id="219" name="Shape 219"/>
          <p:cNvSpPr/>
          <p:nvPr/>
        </p:nvSpPr>
        <p:spPr>
          <a:xfrm>
            <a:off x="5707062" y="1916112"/>
            <a:ext cx="2525713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1368425" indent="-1023937">
              <a:lnSpc>
                <a:spcPct val="90000"/>
              </a:lnSpc>
              <a:spcBef>
                <a:spcPts val="500"/>
              </a:spcBef>
              <a:tabLst>
                <a:tab pos="1943100" algn="l"/>
              </a:tabLst>
            </a:pPr>
            <a:r>
              <a:rPr b="1" sz="2400">
                <a:solidFill>
                  <a:srgbClr val="00539D"/>
                </a:solidFill>
              </a:rPr>
              <a:t>Answer:</a:t>
            </a:r>
            <a:r>
              <a:rPr sz="2400">
                <a:solidFill>
                  <a:srgbClr val="E01B22"/>
                </a:solidFill>
              </a:rPr>
              <a:t> 	</a:t>
            </a:r>
          </a:p>
        </p:txBody>
      </p:sp>
      <p:pic>
        <p:nvPicPr>
          <p:cNvPr id="220" name="ALG2_02_52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24537" y="2420937"/>
            <a:ext cx="2906713" cy="2916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ALG2_02_52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24537" y="2420937"/>
            <a:ext cx="2906713" cy="2925763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Shape 222"/>
          <p:cNvSpPr/>
          <p:nvPr/>
        </p:nvSpPr>
        <p:spPr>
          <a:xfrm>
            <a:off x="2628900" y="771525"/>
            <a:ext cx="59817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EC1D24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EC1D24"/>
                </a:solidFill>
              </a:rPr>
              <a:t>Dashed Boundary</a:t>
            </a:r>
          </a:p>
        </p:txBody>
      </p:sp>
      <p:grpSp>
        <p:nvGrpSpPr>
          <p:cNvPr id="227" name="Group 227"/>
          <p:cNvGrpSpPr/>
          <p:nvPr/>
        </p:nvGrpSpPr>
        <p:grpSpPr>
          <a:xfrm>
            <a:off x="855662" y="4341812"/>
            <a:ext cx="4851401" cy="485141"/>
            <a:chOff x="0" y="0"/>
            <a:chExt cx="4851400" cy="485140"/>
          </a:xfrm>
        </p:grpSpPr>
        <p:grpSp>
          <p:nvGrpSpPr>
            <p:cNvPr id="225" name="Group 225"/>
            <p:cNvGrpSpPr/>
            <p:nvPr/>
          </p:nvGrpSpPr>
          <p:grpSpPr>
            <a:xfrm>
              <a:off x="0" y="0"/>
              <a:ext cx="4851400" cy="471994"/>
              <a:chOff x="0" y="0"/>
              <a:chExt cx="4851400" cy="471993"/>
            </a:xfrm>
          </p:grpSpPr>
          <p:pic>
            <p:nvPicPr>
              <p:cNvPr id="223" name="alg02_221.png"/>
              <p:cNvPicPr/>
              <p:nvPr/>
            </p:nvPicPr>
            <p:blipFill>
              <a:blip r:embed="rId2">
                <a:extLst/>
              </a:blip>
              <a:srcRect l="0" t="77276" r="0" b="0"/>
              <a:stretch>
                <a:fillRect/>
              </a:stretch>
            </p:blipFill>
            <p:spPr>
              <a:xfrm>
                <a:off x="0" y="0"/>
                <a:ext cx="1785938" cy="42386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24" name="Shape 224"/>
              <p:cNvSpPr/>
              <p:nvPr/>
            </p:nvSpPr>
            <p:spPr>
              <a:xfrm>
                <a:off x="1790700" y="34925"/>
                <a:ext cx="3060700" cy="4370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indent="342900">
                  <a:lnSpc>
                    <a:spcPct val="90000"/>
                  </a:lnSpc>
                  <a:spcBef>
                    <a:spcPts val="500"/>
                  </a:spcBef>
                  <a:defRPr sz="2400"/>
                </a:lvl1pPr>
              </a:lstStyle>
              <a:p>
                <a:pPr lvl="0">
                  <a:defRPr sz="1800"/>
                </a:pPr>
                <a:r>
                  <a:rPr sz="2400"/>
                  <a:t>True</a:t>
                </a:r>
              </a:p>
            </p:txBody>
          </p:sp>
        </p:grpSp>
        <p:sp>
          <p:nvSpPr>
            <p:cNvPr id="226" name="Shape 226"/>
            <p:cNvSpPr/>
            <p:nvPr/>
          </p:nvSpPr>
          <p:spPr>
            <a:xfrm>
              <a:off x="2827337" y="38100"/>
              <a:ext cx="337057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1400"/>
                </a:spcBef>
                <a:defRPr sz="2400">
                  <a:solidFill>
                    <a:srgbClr val="E01B22"/>
                  </a:solidFill>
                  <a:latin typeface="Wingdings"/>
                  <a:ea typeface="Wingdings"/>
                  <a:cs typeface="Wingdings"/>
                  <a:sym typeface="Wingding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E01B22"/>
                  </a:solidFill>
                </a:rPr>
                <a:t>✓</a:t>
              </a:r>
            </a:p>
          </p:txBody>
        </p:sp>
      </p:grp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2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500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500"/>
                                        <p:tgtEl>
                                          <p:spTgt spid="2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8" dur="500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nodeType="after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1" grpId="7"/>
      <p:bldP build="whole" bldLvl="1" animBg="1" rev="0" advAuto="0" spid="211" grpId="1"/>
      <p:bldP build="whole" bldLvl="1" animBg="1" rev="0" advAuto="0" spid="214" grpId="2"/>
      <p:bldP build="whole" bldLvl="1" animBg="1" rev="0" advAuto="0" spid="227" grpId="4"/>
      <p:bldP build="p" bldLvl="5" animBg="1" rev="0" advAuto="0" spid="218" grpId="5"/>
      <p:bldP build="p" bldLvl="5" animBg="1" rev="0" advAuto="0" spid="219" grpId="6"/>
      <p:bldP build="whole" bldLvl="1" animBg="1" rev="0" advAuto="0" spid="217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30" name="Shape 230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1</a:t>
            </a:r>
          </a:p>
        </p:txBody>
      </p:sp>
      <p:graphicFrame>
        <p:nvGraphicFramePr>
          <p:cNvPr id="231" name="Chart 231"/>
          <p:cNvGraphicFramePr/>
          <p:nvPr/>
        </p:nvGraphicFramePr>
        <p:xfrm>
          <a:off x="6693545" y="3328092"/>
          <a:ext cx="2013884" cy="2277356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232" name="Shape 232"/>
          <p:cNvSpPr/>
          <p:nvPr/>
        </p:nvSpPr>
        <p:spPr>
          <a:xfrm>
            <a:off x="914400" y="1892300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EC1D24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33" name="Check Progres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CheckPointICO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747712"/>
            <a:ext cx="1222375" cy="376238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Shape 235"/>
          <p:cNvSpPr/>
          <p:nvPr/>
        </p:nvSpPr>
        <p:spPr>
          <a:xfrm>
            <a:off x="533400" y="1504950"/>
            <a:ext cx="830580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</a:pPr>
            <a:r>
              <a:rPr b="1" sz="2400">
                <a:solidFill>
                  <a:srgbClr val="00539D"/>
                </a:solidFill>
              </a:rPr>
              <a:t>Which graph is the graph of 2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+ 5</a:t>
            </a:r>
            <a:r>
              <a:rPr b="1" i="1" sz="2400">
                <a:solidFill>
                  <a:srgbClr val="00539D"/>
                </a:solidFill>
              </a:rPr>
              <a:t>y</a:t>
            </a:r>
            <a:r>
              <a:rPr b="1" sz="2400">
                <a:solidFill>
                  <a:srgbClr val="00539D"/>
                </a:solidFill>
              </a:rPr>
              <a:t> &gt; 10?</a:t>
            </a:r>
          </a:p>
        </p:txBody>
      </p:sp>
      <p:grpSp>
        <p:nvGrpSpPr>
          <p:cNvPr id="241" name="Group 241"/>
          <p:cNvGrpSpPr/>
          <p:nvPr/>
        </p:nvGrpSpPr>
        <p:grpSpPr>
          <a:xfrm>
            <a:off x="914400" y="1905000"/>
            <a:ext cx="5589588" cy="4214813"/>
            <a:chOff x="0" y="0"/>
            <a:chExt cx="5589587" cy="4214812"/>
          </a:xfrm>
        </p:grpSpPr>
        <p:sp>
          <p:nvSpPr>
            <p:cNvPr id="236" name="Shape 236"/>
            <p:cNvSpPr/>
            <p:nvPr/>
          </p:nvSpPr>
          <p:spPr>
            <a:xfrm>
              <a:off x="0" y="0"/>
              <a:ext cx="4594225" cy="20545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marL="533400" indent="-533400">
                <a:lnSpc>
                  <a:spcPct val="90000"/>
                </a:lnSpc>
                <a:spcBef>
                  <a:spcPts val="2800"/>
                </a:spcBef>
                <a:tabLst>
                  <a:tab pos="2743200" algn="l"/>
                </a:tabLst>
              </a:pPr>
              <a:r>
                <a:rPr b="1" sz="2400">
                  <a:solidFill>
                    <a:srgbClr val="00539D"/>
                  </a:solidFill>
                </a:rPr>
                <a:t>A.</a:t>
              </a:r>
              <a:r>
                <a:rPr b="1" sz="2400"/>
                <a:t>		</a:t>
              </a:r>
              <a:r>
                <a:rPr b="1" sz="2400">
                  <a:solidFill>
                    <a:srgbClr val="00539D"/>
                  </a:solidFill>
                </a:rPr>
                <a:t>B.</a:t>
              </a:r>
              <a:r>
                <a:rPr b="1" sz="2400"/>
                <a:t>	</a:t>
              </a:r>
              <a:endParaRPr b="1" sz="2400"/>
            </a:p>
            <a:p>
              <a:pPr lvl="0" marL="533400" indent="-533400">
                <a:lnSpc>
                  <a:spcPct val="90000"/>
                </a:lnSpc>
                <a:spcBef>
                  <a:spcPts val="3800"/>
                </a:spcBef>
                <a:tabLst>
                  <a:tab pos="2743200" algn="l"/>
                </a:tabLst>
              </a:pPr>
              <a:endParaRPr b="1" sz="2400">
                <a:solidFill>
                  <a:srgbClr val="00539D"/>
                </a:solidFill>
              </a:endParaRPr>
            </a:p>
            <a:p>
              <a:pPr lvl="0" marL="533400" indent="-533400">
                <a:lnSpc>
                  <a:spcPct val="90000"/>
                </a:lnSpc>
                <a:spcBef>
                  <a:spcPts val="2800"/>
                </a:spcBef>
                <a:tabLst>
                  <a:tab pos="2743200" algn="l"/>
                </a:tabLst>
              </a:pPr>
              <a:r>
                <a:rPr b="1" sz="2400">
                  <a:solidFill>
                    <a:srgbClr val="00539D"/>
                  </a:solidFill>
                </a:rPr>
                <a:t>C.</a:t>
              </a:r>
              <a:r>
                <a:rPr b="1" sz="2400"/>
                <a:t>		</a:t>
              </a:r>
              <a:r>
                <a:rPr b="1" sz="2400">
                  <a:solidFill>
                    <a:srgbClr val="00539D"/>
                  </a:solidFill>
                </a:rPr>
                <a:t>D.</a:t>
              </a:r>
              <a:r>
                <a:rPr b="1" sz="2400"/>
                <a:t>	</a:t>
              </a:r>
            </a:p>
          </p:txBody>
        </p:sp>
        <p:pic>
          <p:nvPicPr>
            <p:cNvPr id="237" name="ALG2_02_56.jpe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85787" y="2233612"/>
              <a:ext cx="1968501" cy="1981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8" name="ALG2_02_54.jpe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85787" y="73025"/>
              <a:ext cx="1968501" cy="1981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9" name="ALG2_02_57.jpeg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621087" y="2233612"/>
              <a:ext cx="1968501" cy="1981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0" name="ALG2_02_55.jpeg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621087" y="73025"/>
              <a:ext cx="1968501" cy="1981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8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5" grpId="3"/>
      <p:bldP build="whole" bldLvl="1" animBg="1" rev="0" advAuto="0" spid="241" grpId="4"/>
      <p:bldP build="whole" bldLvl="1" animBg="1" rev="0" advAuto="0" spid="232" grpId="5"/>
      <p:bldP build="whole" bldLvl="1" animBg="1" rev="0" advAuto="0" spid="233" grpId="1"/>
      <p:bldP build="whole" bldLvl="1" animBg="1" rev="0" advAuto="0" spid="234" grpId="2"/>
      <p:bldP build="whole" bldLvl="1" animBg="1" rev="0" advAuto="0" spid="231" grpId="6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2</a:t>
            </a:r>
          </a:p>
        </p:txBody>
      </p:sp>
      <p:sp>
        <p:nvSpPr>
          <p:cNvPr id="244" name="Shape 244"/>
          <p:cNvSpPr/>
          <p:nvPr/>
        </p:nvSpPr>
        <p:spPr>
          <a:xfrm>
            <a:off x="4457700" y="771525"/>
            <a:ext cx="42291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EC1D24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EC1D24"/>
                </a:solidFill>
              </a:rPr>
              <a:t>Solid Boundary</a:t>
            </a:r>
          </a:p>
        </p:txBody>
      </p:sp>
      <p:sp>
        <p:nvSpPr>
          <p:cNvPr id="245" name="Shape 245"/>
          <p:cNvSpPr/>
          <p:nvPr/>
        </p:nvSpPr>
        <p:spPr>
          <a:xfrm>
            <a:off x="876300" y="1503362"/>
            <a:ext cx="7705725" cy="2115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b="1" sz="2400">
                <a:solidFill>
                  <a:srgbClr val="E01B22"/>
                </a:solidFill>
              </a:rPr>
              <a:t>A. EDUCATION</a:t>
            </a:r>
            <a:r>
              <a:rPr b="1" sz="2400">
                <a:solidFill>
                  <a:srgbClr val="00539D"/>
                </a:solidFill>
              </a:rPr>
              <a:t>  One tutoring company advertises that it specializes in helping students who have a combined score on the SAT that is 900 or less.</a:t>
            </a:r>
            <a:endParaRPr b="1" sz="2400">
              <a:solidFill>
                <a:srgbClr val="00539D"/>
              </a:solidFill>
            </a:endParaRPr>
          </a:p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b="1" sz="2400">
                <a:solidFill>
                  <a:srgbClr val="00539D"/>
                </a:solidFill>
              </a:rPr>
              <a:t>Write an inequality to describe the combined scores of students who are prospective tutoring clients. Let 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represent the verbal score and </a:t>
            </a:r>
            <a:r>
              <a:rPr b="1" i="1" sz="2400">
                <a:solidFill>
                  <a:srgbClr val="00539D"/>
                </a:solidFill>
              </a:rPr>
              <a:t>y</a:t>
            </a:r>
            <a:r>
              <a:rPr b="1" sz="2400">
                <a:solidFill>
                  <a:srgbClr val="00539D"/>
                </a:solidFill>
              </a:rPr>
              <a:t> the math score.</a:t>
            </a:r>
          </a:p>
        </p:txBody>
      </p:sp>
      <p:sp>
        <p:nvSpPr>
          <p:cNvPr id="246" name="Shape 246"/>
          <p:cNvSpPr/>
          <p:nvPr/>
        </p:nvSpPr>
        <p:spPr>
          <a:xfrm>
            <a:off x="533400" y="4405312"/>
            <a:ext cx="8335963" cy="1046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80000"/>
              </a:lnSpc>
              <a:spcBef>
                <a:spcPts val="1400"/>
              </a:spcBef>
            </a:pPr>
            <a:r>
              <a:rPr sz="2400"/>
              <a:t>Let </a:t>
            </a:r>
            <a:r>
              <a:rPr i="1" sz="2400"/>
              <a:t>x</a:t>
            </a:r>
            <a:r>
              <a:rPr sz="2400"/>
              <a:t> be the verbal part of the SAT and let </a:t>
            </a:r>
            <a:r>
              <a:rPr i="1" sz="2400"/>
              <a:t>y</a:t>
            </a:r>
            <a:r>
              <a:rPr sz="2400"/>
              <a:t> be the math part. Since the scores must be 900 or less, use the </a:t>
            </a:r>
            <a:r>
              <a:rPr sz="2400">
                <a:latin typeface="Symbol"/>
                <a:ea typeface="Symbol"/>
                <a:cs typeface="Symbol"/>
                <a:sym typeface="Symbol"/>
              </a:rPr>
              <a:t>≤ </a:t>
            </a:r>
            <a:r>
              <a:rPr sz="2400"/>
              <a:t>symbol.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4" dur="500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46" grpId="2"/>
      <p:bldP build="p" bldLvl="5" animBg="1" rev="0" advAuto="0" spid="24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2</a:t>
            </a:r>
          </a:p>
        </p:txBody>
      </p:sp>
      <p:sp>
        <p:nvSpPr>
          <p:cNvPr id="249" name="Shape 249"/>
          <p:cNvSpPr/>
          <p:nvPr/>
        </p:nvSpPr>
        <p:spPr>
          <a:xfrm>
            <a:off x="4457700" y="771525"/>
            <a:ext cx="42291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EC1D24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EC1D24"/>
                </a:solidFill>
              </a:rPr>
              <a:t>Solid Boundary</a:t>
            </a:r>
          </a:p>
        </p:txBody>
      </p:sp>
      <p:sp>
        <p:nvSpPr>
          <p:cNvPr id="250" name="Shape 250"/>
          <p:cNvSpPr/>
          <p:nvPr/>
        </p:nvSpPr>
        <p:spPr>
          <a:xfrm>
            <a:off x="533400" y="3933825"/>
            <a:ext cx="822960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1368425" indent="-1023937">
              <a:lnSpc>
                <a:spcPct val="90000"/>
              </a:lnSpc>
              <a:spcBef>
                <a:spcPts val="500"/>
              </a:spcBef>
              <a:tabLst>
                <a:tab pos="1943100" algn="l"/>
              </a:tabLst>
            </a:pPr>
            <a:r>
              <a:rPr b="1" sz="2400">
                <a:solidFill>
                  <a:srgbClr val="00539D"/>
                </a:solidFill>
              </a:rPr>
              <a:t>Answer:</a:t>
            </a:r>
            <a:r>
              <a:rPr sz="2400">
                <a:solidFill>
                  <a:srgbClr val="E01B22"/>
                </a:solidFill>
              </a:rPr>
              <a:t> 	</a:t>
            </a:r>
            <a:r>
              <a:rPr i="1" sz="2400">
                <a:solidFill>
                  <a:srgbClr val="E01B22"/>
                </a:solidFill>
              </a:rPr>
              <a:t>x </a:t>
            </a:r>
            <a:r>
              <a:rPr sz="2400">
                <a:solidFill>
                  <a:srgbClr val="E01B22"/>
                </a:solidFill>
              </a:rPr>
              <a:t> + </a:t>
            </a:r>
            <a:r>
              <a:rPr i="1" sz="2400">
                <a:solidFill>
                  <a:srgbClr val="E01B22"/>
                </a:solidFill>
              </a:rPr>
              <a:t>y</a:t>
            </a:r>
            <a:r>
              <a:rPr sz="2400">
                <a:solidFill>
                  <a:srgbClr val="E01B22"/>
                </a:solidFill>
              </a:rPr>
              <a:t> ≤ 900</a:t>
            </a:r>
          </a:p>
        </p:txBody>
      </p:sp>
      <p:sp>
        <p:nvSpPr>
          <p:cNvPr id="251" name="Shape 251"/>
          <p:cNvSpPr/>
          <p:nvPr/>
        </p:nvSpPr>
        <p:spPr>
          <a:xfrm>
            <a:off x="863600" y="1528762"/>
            <a:ext cx="8101013" cy="723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80000"/>
              </a:lnSpc>
              <a:spcBef>
                <a:spcPts val="1400"/>
              </a:spcBef>
              <a:tabLst>
                <a:tab pos="165100" algn="l"/>
                <a:tab pos="1536700" algn="l"/>
                <a:tab pos="2628900" algn="l"/>
                <a:tab pos="4394200" algn="l"/>
                <a:tab pos="6680200" algn="l"/>
              </a:tabLst>
            </a:pPr>
            <a:r>
              <a:rPr sz="2400"/>
              <a:t>	Verbal		math part	</a:t>
            </a:r>
            <a:br>
              <a:rPr sz="2400"/>
            </a:br>
            <a:r>
              <a:rPr sz="2400"/>
              <a:t>   part	and	 together	 are at most	900.</a:t>
            </a:r>
          </a:p>
        </p:txBody>
      </p:sp>
      <p:grpSp>
        <p:nvGrpSpPr>
          <p:cNvPr id="262" name="Group 262"/>
          <p:cNvGrpSpPr/>
          <p:nvPr/>
        </p:nvGrpSpPr>
        <p:grpSpPr>
          <a:xfrm>
            <a:off x="1008062" y="2133600"/>
            <a:ext cx="7523163" cy="972999"/>
            <a:chOff x="0" y="0"/>
            <a:chExt cx="7523162" cy="972998"/>
          </a:xfrm>
        </p:grpSpPr>
        <p:sp>
          <p:nvSpPr>
            <p:cNvPr id="252" name="Shape 252"/>
            <p:cNvSpPr/>
            <p:nvPr/>
          </p:nvSpPr>
          <p:spPr>
            <a:xfrm rot="16200000">
              <a:off x="307181" y="-307182"/>
              <a:ext cx="384176" cy="998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0"/>
                  </a:lnTo>
                  <a:cubicBezTo>
                    <a:pt x="1563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5965" y="10800"/>
                    <a:pt x="0" y="10800"/>
                  </a:cubicBezTo>
                  <a:lnTo>
                    <a:pt x="0" y="10800"/>
                  </a:lnTo>
                  <a:cubicBezTo>
                    <a:pt x="596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15635" y="21600"/>
                    <a:pt x="21600" y="21600"/>
                  </a:cubicBezTo>
                </a:path>
              </a:pathLst>
            </a:custGeom>
            <a:noFill/>
            <a:ln w="28575" cap="flat">
              <a:solidFill>
                <a:srgbClr val="E01B22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53" name="Shape 253"/>
            <p:cNvSpPr/>
            <p:nvPr/>
          </p:nvSpPr>
          <p:spPr>
            <a:xfrm rot="16200000">
              <a:off x="1616868" y="-110332"/>
              <a:ext cx="384176" cy="604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0"/>
                  </a:lnTo>
                  <a:cubicBezTo>
                    <a:pt x="1563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5965" y="10800"/>
                    <a:pt x="0" y="10800"/>
                  </a:cubicBezTo>
                  <a:lnTo>
                    <a:pt x="0" y="10800"/>
                  </a:lnTo>
                  <a:cubicBezTo>
                    <a:pt x="596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15635" y="21600"/>
                    <a:pt x="21600" y="21600"/>
                  </a:cubicBezTo>
                </a:path>
              </a:pathLst>
            </a:custGeom>
            <a:noFill/>
            <a:ln w="28575" cap="flat">
              <a:solidFill>
                <a:srgbClr val="E01B22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54" name="Shape 254"/>
            <p:cNvSpPr/>
            <p:nvPr/>
          </p:nvSpPr>
          <p:spPr>
            <a:xfrm rot="16200000">
              <a:off x="2951956" y="-350044"/>
              <a:ext cx="384176" cy="1084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0"/>
                  </a:lnTo>
                  <a:cubicBezTo>
                    <a:pt x="1563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5965" y="10800"/>
                    <a:pt x="0" y="10800"/>
                  </a:cubicBezTo>
                  <a:lnTo>
                    <a:pt x="0" y="10800"/>
                  </a:lnTo>
                  <a:cubicBezTo>
                    <a:pt x="596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15635" y="21600"/>
                    <a:pt x="21600" y="21600"/>
                  </a:cubicBezTo>
                </a:path>
              </a:pathLst>
            </a:custGeom>
            <a:noFill/>
            <a:ln w="28575" cap="flat">
              <a:solidFill>
                <a:srgbClr val="E01B22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55" name="Shape 255"/>
            <p:cNvSpPr/>
            <p:nvPr/>
          </p:nvSpPr>
          <p:spPr>
            <a:xfrm rot="16200000">
              <a:off x="5064124" y="-609600"/>
              <a:ext cx="384176" cy="160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0"/>
                  </a:lnTo>
                  <a:cubicBezTo>
                    <a:pt x="1563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5965" y="10800"/>
                    <a:pt x="0" y="10800"/>
                  </a:cubicBezTo>
                  <a:lnTo>
                    <a:pt x="0" y="10800"/>
                  </a:lnTo>
                  <a:cubicBezTo>
                    <a:pt x="596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15635" y="21600"/>
                    <a:pt x="21600" y="21600"/>
                  </a:cubicBezTo>
                </a:path>
              </a:pathLst>
            </a:custGeom>
            <a:noFill/>
            <a:ln w="28575" cap="flat">
              <a:solidFill>
                <a:srgbClr val="E01B22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56" name="Shape 256"/>
            <p:cNvSpPr/>
            <p:nvPr/>
          </p:nvSpPr>
          <p:spPr>
            <a:xfrm rot="16200000">
              <a:off x="6754018" y="-113507"/>
              <a:ext cx="384176" cy="614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0"/>
                  </a:lnTo>
                  <a:cubicBezTo>
                    <a:pt x="1563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5965" y="10800"/>
                    <a:pt x="0" y="10800"/>
                  </a:cubicBezTo>
                  <a:lnTo>
                    <a:pt x="0" y="10800"/>
                  </a:lnTo>
                  <a:cubicBezTo>
                    <a:pt x="596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15635" y="21600"/>
                    <a:pt x="21600" y="21600"/>
                  </a:cubicBezTo>
                </a:path>
              </a:pathLst>
            </a:custGeom>
            <a:noFill/>
            <a:ln w="28575" cap="flat">
              <a:solidFill>
                <a:srgbClr val="E01B22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57" name="Shape 257"/>
            <p:cNvSpPr/>
            <p:nvPr/>
          </p:nvSpPr>
          <p:spPr>
            <a:xfrm>
              <a:off x="192087" y="490537"/>
              <a:ext cx="614363" cy="43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90000"/>
                </a:lnSpc>
                <a:spcBef>
                  <a:spcPts val="1400"/>
                </a:spcBef>
                <a:tabLst>
                  <a:tab pos="3022600" algn="l"/>
                  <a:tab pos="5715000" algn="l"/>
                </a:tabLst>
                <a:defRPr i="1" sz="2400"/>
              </a:lvl1pPr>
            </a:lstStyle>
            <a:p>
              <a:pPr lvl="0">
                <a:defRPr i="0" sz="1800"/>
              </a:pPr>
              <a:r>
                <a:rPr i="1" sz="2400"/>
                <a:t>x</a:t>
              </a:r>
            </a:p>
          </p:txBody>
        </p:sp>
        <p:sp>
          <p:nvSpPr>
            <p:cNvPr id="258" name="Shape 258"/>
            <p:cNvSpPr/>
            <p:nvPr/>
          </p:nvSpPr>
          <p:spPr>
            <a:xfrm>
              <a:off x="2822575" y="490537"/>
              <a:ext cx="614363" cy="43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90000"/>
                </a:lnSpc>
                <a:spcBef>
                  <a:spcPts val="1400"/>
                </a:spcBef>
                <a:tabLst>
                  <a:tab pos="3022600" algn="l"/>
                  <a:tab pos="5715000" algn="l"/>
                </a:tabLst>
                <a:defRPr i="1" sz="2400"/>
              </a:lvl1pPr>
            </a:lstStyle>
            <a:p>
              <a:pPr lvl="0">
                <a:defRPr i="0" sz="1800"/>
              </a:pPr>
              <a:r>
                <a:rPr i="1" sz="2400"/>
                <a:t>y</a:t>
              </a:r>
            </a:p>
          </p:txBody>
        </p:sp>
        <p:sp>
          <p:nvSpPr>
            <p:cNvPr id="259" name="Shape 259"/>
            <p:cNvSpPr/>
            <p:nvPr/>
          </p:nvSpPr>
          <p:spPr>
            <a:xfrm>
              <a:off x="4945062" y="490537"/>
              <a:ext cx="614363" cy="4824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90000"/>
                </a:lnSpc>
                <a:spcBef>
                  <a:spcPts val="1400"/>
                </a:spcBef>
                <a:tabLst>
                  <a:tab pos="3022600" algn="l"/>
                  <a:tab pos="5715000" algn="l"/>
                </a:tabLst>
                <a:defRPr sz="2400">
                  <a:latin typeface="Symbol"/>
                  <a:ea typeface="Symbol"/>
                  <a:cs typeface="Symbol"/>
                  <a:sym typeface="Symbol"/>
                </a:defRPr>
              </a:lvl1pPr>
            </a:lstStyle>
            <a:p>
              <a:pPr lvl="0">
                <a:defRPr sz="1800"/>
              </a:pPr>
              <a:r>
                <a:rPr sz="2400"/>
                <a:t>≤</a:t>
              </a:r>
            </a:p>
          </p:txBody>
        </p:sp>
        <p:sp>
          <p:nvSpPr>
            <p:cNvPr id="260" name="Shape 260"/>
            <p:cNvSpPr/>
            <p:nvPr/>
          </p:nvSpPr>
          <p:spPr>
            <a:xfrm>
              <a:off x="6372225" y="490537"/>
              <a:ext cx="1150938" cy="43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90000"/>
                </a:lnSpc>
                <a:spcBef>
                  <a:spcPts val="1400"/>
                </a:spcBef>
                <a:tabLst>
                  <a:tab pos="3022600" algn="l"/>
                  <a:tab pos="5715000" algn="l"/>
                </a:tabLst>
                <a:defRPr sz="2400"/>
              </a:lvl1pPr>
            </a:lstStyle>
            <a:p>
              <a:pPr lvl="0">
                <a:defRPr sz="1800"/>
              </a:pPr>
              <a:r>
                <a:rPr sz="2400"/>
                <a:t>900</a:t>
              </a:r>
            </a:p>
          </p:txBody>
        </p:sp>
        <p:sp>
          <p:nvSpPr>
            <p:cNvPr id="261" name="Shape 261"/>
            <p:cNvSpPr/>
            <p:nvPr/>
          </p:nvSpPr>
          <p:spPr>
            <a:xfrm>
              <a:off x="1476375" y="490537"/>
              <a:ext cx="614363" cy="43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90000"/>
                </a:lnSpc>
                <a:spcBef>
                  <a:spcPts val="1400"/>
                </a:spcBef>
                <a:tabLst>
                  <a:tab pos="3022600" algn="l"/>
                  <a:tab pos="5715000" algn="l"/>
                </a:tabLst>
                <a:defRPr sz="2400"/>
              </a:lvl1pPr>
            </a:lstStyle>
            <a:p>
              <a:pPr lvl="0">
                <a:defRPr sz="1800"/>
              </a:pPr>
              <a:r>
                <a:rPr sz="2400"/>
                <a:t>+</a:t>
              </a:r>
            </a:p>
          </p:txBody>
        </p:sp>
      </p:grpSp>
      <p:pic>
        <p:nvPicPr>
          <p:cNvPr id="263" name="ALG2_02_58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0" y="3124200"/>
            <a:ext cx="4076700" cy="30575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2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1" grpId="1"/>
      <p:bldP build="whole" bldLvl="1" animBg="1" rev="0" advAuto="0" spid="262" grpId="2"/>
      <p:bldP build="whole" bldLvl="1" animBg="1" rev="0" advAuto="0" spid="263" grpId="4"/>
      <p:bldP build="p" bldLvl="5" animBg="1" rev="0" advAuto="0" spid="250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2</a:t>
            </a:r>
          </a:p>
        </p:txBody>
      </p:sp>
      <p:sp>
        <p:nvSpPr>
          <p:cNvPr id="266" name="Shape 266"/>
          <p:cNvSpPr/>
          <p:nvPr/>
        </p:nvSpPr>
        <p:spPr>
          <a:xfrm>
            <a:off x="4457700" y="771525"/>
            <a:ext cx="42291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EC1D24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EC1D24"/>
                </a:solidFill>
              </a:rPr>
              <a:t>Solid Boundary</a:t>
            </a:r>
          </a:p>
        </p:txBody>
      </p:sp>
      <p:sp>
        <p:nvSpPr>
          <p:cNvPr id="267" name="Shape 267"/>
          <p:cNvSpPr/>
          <p:nvPr/>
        </p:nvSpPr>
        <p:spPr>
          <a:xfrm>
            <a:off x="898525" y="1493837"/>
            <a:ext cx="7705725" cy="1079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b="1" sz="2400">
                <a:solidFill>
                  <a:srgbClr val="E01B22"/>
                </a:solidFill>
              </a:rPr>
              <a:t>B.</a:t>
            </a:r>
            <a:r>
              <a:rPr b="1" sz="2400">
                <a:solidFill>
                  <a:srgbClr val="00539D"/>
                </a:solidFill>
              </a:rPr>
              <a:t> Does a student with verbal score of 480 and a math score of 410 fit the tutoring company’s guidelines?</a:t>
            </a:r>
          </a:p>
        </p:txBody>
      </p:sp>
      <p:sp>
        <p:nvSpPr>
          <p:cNvPr id="268" name="Shape 268"/>
          <p:cNvSpPr/>
          <p:nvPr/>
        </p:nvSpPr>
        <p:spPr>
          <a:xfrm>
            <a:off x="533400" y="2816225"/>
            <a:ext cx="3894138" cy="1079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342900">
              <a:lnSpc>
                <a:spcPct val="90000"/>
              </a:lnSpc>
              <a:spcBef>
                <a:spcPts val="5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The point (480, 410) is in the shaded region, so it satisfies the inequality.</a:t>
            </a:r>
          </a:p>
        </p:txBody>
      </p:sp>
      <p:sp>
        <p:nvSpPr>
          <p:cNvPr id="269" name="Shape 269"/>
          <p:cNvSpPr/>
          <p:nvPr/>
        </p:nvSpPr>
        <p:spPr>
          <a:xfrm>
            <a:off x="533400" y="5416550"/>
            <a:ext cx="8229600" cy="758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1368425" indent="-1023937">
              <a:lnSpc>
                <a:spcPct val="90000"/>
              </a:lnSpc>
              <a:spcBef>
                <a:spcPts val="500"/>
              </a:spcBef>
              <a:tabLst>
                <a:tab pos="1943100" algn="l"/>
              </a:tabLst>
            </a:pPr>
            <a:r>
              <a:rPr b="1" sz="2400">
                <a:solidFill>
                  <a:srgbClr val="00539D"/>
                </a:solidFill>
              </a:rPr>
              <a:t>Answer:</a:t>
            </a:r>
            <a:r>
              <a:rPr sz="2400">
                <a:solidFill>
                  <a:srgbClr val="E01B22"/>
                </a:solidFill>
              </a:rPr>
              <a:t> 	Yes, this student fits the tutoring company’s guidelines.</a:t>
            </a:r>
          </a:p>
        </p:txBody>
      </p:sp>
      <p:pic>
        <p:nvPicPr>
          <p:cNvPr id="270" name="ALG2_02_58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35487" y="2347912"/>
            <a:ext cx="4076701" cy="30575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2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500"/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67" grpId="1"/>
      <p:bldP build="p" bldLvl="5" animBg="1" rev="0" advAuto="0" spid="269" grpId="4"/>
      <p:bldP build="whole" bldLvl="1" animBg="1" rev="0" advAuto="0" spid="270" grpId="3"/>
      <p:bldP build="p" bldLvl="5" animBg="1" rev="0" advAuto="0" spid="268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73" name="Shape 273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2</a:t>
            </a:r>
          </a:p>
        </p:txBody>
      </p:sp>
      <p:graphicFrame>
        <p:nvGraphicFramePr>
          <p:cNvPr id="274" name="Chart 274"/>
          <p:cNvGraphicFramePr/>
          <p:nvPr/>
        </p:nvGraphicFramePr>
        <p:xfrm>
          <a:off x="6737599" y="4011504"/>
          <a:ext cx="1972172" cy="2229785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275" name="Shape 275"/>
          <p:cNvSpPr/>
          <p:nvPr/>
        </p:nvSpPr>
        <p:spPr>
          <a:xfrm>
            <a:off x="876300" y="4572000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EC1D24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76" name="Check Progres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799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CheckPointICO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747712"/>
            <a:ext cx="1222375" cy="376238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Shape 278"/>
          <p:cNvSpPr/>
          <p:nvPr/>
        </p:nvSpPr>
        <p:spPr>
          <a:xfrm>
            <a:off x="914400" y="4127500"/>
            <a:ext cx="3802063" cy="1619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533400" indent="-533400">
              <a:lnSpc>
                <a:spcPct val="90000"/>
              </a:lnSpc>
              <a:spcBef>
                <a:spcPts val="500"/>
              </a:spcBef>
            </a:pPr>
            <a:r>
              <a:rPr b="1" sz="2400">
                <a:solidFill>
                  <a:srgbClr val="00539D"/>
                </a:solidFill>
              </a:rPr>
              <a:t>A.</a:t>
            </a:r>
            <a:r>
              <a:rPr b="1" sz="2400"/>
              <a:t>	</a:t>
            </a:r>
            <a:r>
              <a:rPr b="1" i="1" sz="2400"/>
              <a:t>s</a:t>
            </a:r>
            <a:r>
              <a:rPr b="1" sz="2400"/>
              <a:t> + </a:t>
            </a:r>
            <a:r>
              <a:rPr b="1" i="1" sz="2400"/>
              <a:t>c</a:t>
            </a:r>
            <a:r>
              <a:rPr b="1" sz="2400"/>
              <a:t> ≥ 60</a:t>
            </a:r>
            <a:endParaRPr b="1" i="1" sz="2400"/>
          </a:p>
          <a:p>
            <a:pPr lvl="0" marL="533400" indent="-533400">
              <a:lnSpc>
                <a:spcPct val="90000"/>
              </a:lnSpc>
              <a:spcBef>
                <a:spcPts val="500"/>
              </a:spcBef>
            </a:pPr>
            <a:r>
              <a:rPr b="1" sz="2400">
                <a:solidFill>
                  <a:srgbClr val="00539D"/>
                </a:solidFill>
              </a:rPr>
              <a:t>B.</a:t>
            </a:r>
            <a:r>
              <a:rPr b="1" sz="2400"/>
              <a:t>	</a:t>
            </a:r>
            <a:r>
              <a:rPr b="1" i="1" sz="2400"/>
              <a:t>s</a:t>
            </a:r>
            <a:r>
              <a:rPr b="1" sz="2400"/>
              <a:t> + </a:t>
            </a:r>
            <a:r>
              <a:rPr b="1" i="1" sz="2400"/>
              <a:t>c</a:t>
            </a:r>
            <a:r>
              <a:rPr b="1" sz="2400"/>
              <a:t> ≤ 60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500"/>
              </a:spcBef>
            </a:pPr>
            <a:r>
              <a:rPr b="1" sz="2400">
                <a:solidFill>
                  <a:srgbClr val="00539D"/>
                </a:solidFill>
              </a:rPr>
              <a:t>C.</a:t>
            </a:r>
            <a:r>
              <a:rPr b="1" sz="2400"/>
              <a:t>	</a:t>
            </a:r>
            <a:r>
              <a:rPr b="1" i="1" sz="2400"/>
              <a:t>s</a:t>
            </a:r>
            <a:r>
              <a:rPr b="1" sz="2400"/>
              <a:t> + </a:t>
            </a:r>
            <a:r>
              <a:rPr b="1" i="1" sz="2400"/>
              <a:t>c</a:t>
            </a:r>
            <a:r>
              <a:rPr b="1" sz="2400"/>
              <a:t> &lt; 60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500"/>
              </a:spcBef>
            </a:pPr>
            <a:r>
              <a:rPr b="1" sz="2400">
                <a:solidFill>
                  <a:srgbClr val="00539D"/>
                </a:solidFill>
              </a:rPr>
              <a:t>D.</a:t>
            </a:r>
            <a:r>
              <a:rPr b="1" sz="2400"/>
              <a:t>	</a:t>
            </a:r>
            <a:r>
              <a:rPr b="1" i="1" sz="2400"/>
              <a:t>s</a:t>
            </a:r>
            <a:r>
              <a:rPr b="1" sz="2400"/>
              <a:t> + </a:t>
            </a:r>
            <a:r>
              <a:rPr b="1" i="1" sz="2400"/>
              <a:t>c</a:t>
            </a:r>
            <a:r>
              <a:rPr b="1" sz="2400"/>
              <a:t> &gt; 60</a:t>
            </a:r>
          </a:p>
        </p:txBody>
      </p:sp>
      <p:sp>
        <p:nvSpPr>
          <p:cNvPr id="279" name="Shape 279"/>
          <p:cNvSpPr/>
          <p:nvPr/>
        </p:nvSpPr>
        <p:spPr>
          <a:xfrm>
            <a:off x="533400" y="1504950"/>
            <a:ext cx="8172450" cy="2363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  <a:spcBef>
                <a:spcPts val="500"/>
              </a:spcBef>
            </a:pPr>
            <a:r>
              <a:rPr b="1" sz="2400">
                <a:solidFill>
                  <a:srgbClr val="E01B22"/>
                </a:solidFill>
              </a:rPr>
              <a:t>A. CLASS TRIP</a:t>
            </a:r>
            <a:r>
              <a:rPr b="1" sz="2400">
                <a:solidFill>
                  <a:srgbClr val="00539D"/>
                </a:solidFill>
              </a:rPr>
              <a:t>  Two social studies classes are going on a field trip. The teachers have asked for parent volunteers to also go on the trip as chaperones. However, there is only enough seating for 60 people on the bus.</a:t>
            </a:r>
            <a:br>
              <a:rPr b="1" sz="2400">
                <a:solidFill>
                  <a:srgbClr val="00539D"/>
                </a:solidFill>
              </a:rPr>
            </a:br>
            <a:r>
              <a:rPr b="1" sz="2400">
                <a:solidFill>
                  <a:srgbClr val="00539D"/>
                </a:solidFill>
              </a:rPr>
              <a:t>What is an inequality to describe the number of students and chaperones that can ride on the bus?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8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9" grpId="3"/>
      <p:bldP build="whole" bldLvl="1" animBg="1" rev="0" advAuto="0" spid="276" grpId="1"/>
      <p:bldP build="whole" bldLvl="1" animBg="1" rev="0" advAuto="0" spid="275" grpId="5"/>
      <p:bldP build="whole" bldLvl="1" animBg="1" rev="0" advAuto="0" spid="274" grpId="6"/>
      <p:bldP build="whole" bldLvl="1" animBg="1" rev="0" advAuto="0" spid="277" grpId="2"/>
      <p:bldP build="whole" bldLvl="1" animBg="1" rev="0" advAuto="0" spid="278" grpId="4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282" name="Shape 282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2</a:t>
            </a:r>
          </a:p>
        </p:txBody>
      </p:sp>
      <p:sp>
        <p:nvSpPr>
          <p:cNvPr id="283" name="Shape 283"/>
          <p:cNvSpPr/>
          <p:nvPr/>
        </p:nvSpPr>
        <p:spPr>
          <a:xfrm>
            <a:off x="904875" y="3600450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EC1D24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84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799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8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Shape 286"/>
          <p:cNvSpPr/>
          <p:nvPr/>
        </p:nvSpPr>
        <p:spPr>
          <a:xfrm>
            <a:off x="533400" y="1504950"/>
            <a:ext cx="5486400" cy="758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</a:pPr>
            <a:r>
              <a:rPr b="1" sz="2400">
                <a:solidFill>
                  <a:srgbClr val="E01B22"/>
                </a:solidFill>
              </a:rPr>
              <a:t>B.</a:t>
            </a:r>
            <a:r>
              <a:rPr b="1" sz="2400">
                <a:solidFill>
                  <a:srgbClr val="00539D"/>
                </a:solidFill>
              </a:rPr>
              <a:t> Can 15 chaperones and 47 students ride on the bus?</a:t>
            </a:r>
          </a:p>
        </p:txBody>
      </p:sp>
      <p:sp>
        <p:nvSpPr>
          <p:cNvPr id="287" name="Shape 287"/>
          <p:cNvSpPr/>
          <p:nvPr/>
        </p:nvSpPr>
        <p:spPr>
          <a:xfrm>
            <a:off x="914399" y="2606675"/>
            <a:ext cx="4953002" cy="1583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533400" indent="-533400">
              <a:lnSpc>
                <a:spcPct val="90000"/>
              </a:lnSpc>
              <a:spcBef>
                <a:spcPts val="1400"/>
              </a:spcBef>
            </a:pPr>
            <a:r>
              <a:rPr b="1" sz="2400">
                <a:solidFill>
                  <a:srgbClr val="00539D"/>
                </a:solidFill>
              </a:rPr>
              <a:t>A.</a:t>
            </a:r>
            <a:r>
              <a:rPr b="1" sz="2400"/>
              <a:t>	Yes; the point (15, 47) lies in the shaded region.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1400"/>
              </a:spcBef>
            </a:pPr>
            <a:r>
              <a:rPr b="1" sz="2400">
                <a:solidFill>
                  <a:srgbClr val="00539D"/>
                </a:solidFill>
              </a:rPr>
              <a:t>B.	</a:t>
            </a:r>
            <a:r>
              <a:rPr b="1" sz="2400"/>
              <a:t>No; the point (15, 47) lies outside the shaded region.</a:t>
            </a:r>
          </a:p>
        </p:txBody>
      </p:sp>
      <p:pic>
        <p:nvPicPr>
          <p:cNvPr id="288" name="ALG2_02_59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00800" y="1412875"/>
            <a:ext cx="2052638" cy="201612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89" name="Chart 289"/>
          <p:cNvGraphicFramePr/>
          <p:nvPr/>
        </p:nvGraphicFramePr>
        <p:xfrm>
          <a:off x="6467875" y="3794338"/>
          <a:ext cx="2151934" cy="2530799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5"/>
          </a:graphicData>
        </a:graphic>
      </p:graphicFrame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8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"/>
                            </p:stCondLst>
                            <p:childTnLst>
                              <p:par>
                                <p:cTn id="23" nodeType="after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7" grpId="2"/>
      <p:bldP build="whole" bldLvl="1" animBg="1" rev="0" advAuto="0" spid="286" grpId="1"/>
      <p:bldP build="whole" bldLvl="1" animBg="1" rev="0" advAuto="0" spid="283" grpId="4"/>
      <p:bldP build="whole" bldLvl="1" animBg="1" rev="0" advAuto="0" spid="288" grpId="5"/>
      <p:bldP build="whole" bldLvl="1" animBg="1" rev="0" advAuto="0" spid="289" grpId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3</a:t>
            </a:r>
          </a:p>
        </p:txBody>
      </p:sp>
      <p:sp>
        <p:nvSpPr>
          <p:cNvPr id="292" name="Shape 292"/>
          <p:cNvSpPr/>
          <p:nvPr/>
        </p:nvSpPr>
        <p:spPr>
          <a:xfrm>
            <a:off x="2628900" y="771525"/>
            <a:ext cx="59817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EC1D24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EC1D24"/>
                </a:solidFill>
              </a:rPr>
              <a:t>Absolute Value Inequality</a:t>
            </a:r>
          </a:p>
        </p:txBody>
      </p:sp>
      <p:pic>
        <p:nvPicPr>
          <p:cNvPr id="293" name="ALG02_22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4087" y="1470025"/>
            <a:ext cx="2343151" cy="5032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6" name="Group 296"/>
          <p:cNvGrpSpPr/>
          <p:nvPr/>
        </p:nvGrpSpPr>
        <p:grpSpPr>
          <a:xfrm>
            <a:off x="1000125" y="5264150"/>
            <a:ext cx="2952750" cy="555625"/>
            <a:chOff x="0" y="0"/>
            <a:chExt cx="2952750" cy="555625"/>
          </a:xfrm>
        </p:grpSpPr>
        <p:pic>
          <p:nvPicPr>
            <p:cNvPr id="294" name="ALG02_225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122487" y="52387"/>
              <a:ext cx="830263" cy="5032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5" name="ALG02_222.png"/>
            <p:cNvPicPr/>
            <p:nvPr/>
          </p:nvPicPr>
          <p:blipFill>
            <a:blip r:embed="rId4">
              <a:extLst/>
            </a:blip>
            <a:srcRect l="0" t="54345" r="0" b="22381"/>
            <a:stretch>
              <a:fillRect/>
            </a:stretch>
          </p:blipFill>
          <p:spPr>
            <a:xfrm>
              <a:off x="0" y="0"/>
              <a:ext cx="1308100" cy="5397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99" name="Group 299"/>
          <p:cNvGrpSpPr/>
          <p:nvPr/>
        </p:nvGrpSpPr>
        <p:grpSpPr>
          <a:xfrm>
            <a:off x="1000125" y="4616450"/>
            <a:ext cx="5011738" cy="684213"/>
            <a:chOff x="0" y="0"/>
            <a:chExt cx="5011737" cy="684212"/>
          </a:xfrm>
        </p:grpSpPr>
        <p:sp>
          <p:nvSpPr>
            <p:cNvPr id="297" name="Shape 297"/>
            <p:cNvSpPr/>
            <p:nvPr/>
          </p:nvSpPr>
          <p:spPr>
            <a:xfrm>
              <a:off x="1700212" y="73025"/>
              <a:ext cx="3311526" cy="437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indent="342900">
                <a:lnSpc>
                  <a:spcPct val="90000"/>
                </a:lnSpc>
                <a:spcBef>
                  <a:spcPts val="500"/>
                </a:spcBef>
              </a:pPr>
              <a:r>
                <a:rPr sz="2400"/>
                <a:t>(</a:t>
              </a:r>
              <a:r>
                <a:rPr i="1" sz="2400"/>
                <a:t>x</a:t>
              </a:r>
              <a:r>
                <a:rPr sz="2400"/>
                <a:t>, </a:t>
              </a:r>
              <a:r>
                <a:rPr i="1" sz="2400"/>
                <a:t>y</a:t>
              </a:r>
              <a:r>
                <a:rPr sz="2400"/>
                <a:t>) = (0, 0)</a:t>
              </a:r>
            </a:p>
          </p:txBody>
        </p:sp>
        <p:pic>
          <p:nvPicPr>
            <p:cNvPr id="298" name="ALG02_222.png"/>
            <p:cNvPicPr/>
            <p:nvPr/>
          </p:nvPicPr>
          <p:blipFill>
            <a:blip r:embed="rId4">
              <a:extLst/>
            </a:blip>
            <a:srcRect l="0" t="26420" r="0" b="44079"/>
            <a:stretch>
              <a:fillRect/>
            </a:stretch>
          </p:blipFill>
          <p:spPr>
            <a:xfrm>
              <a:off x="0" y="0"/>
              <a:ext cx="1308100" cy="6842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02" name="Group 302"/>
          <p:cNvGrpSpPr/>
          <p:nvPr/>
        </p:nvGrpSpPr>
        <p:grpSpPr>
          <a:xfrm>
            <a:off x="1000125" y="4184650"/>
            <a:ext cx="5011738" cy="539750"/>
            <a:chOff x="0" y="0"/>
            <a:chExt cx="5011737" cy="539750"/>
          </a:xfrm>
        </p:grpSpPr>
        <p:sp>
          <p:nvSpPr>
            <p:cNvPr id="300" name="Shape 300"/>
            <p:cNvSpPr/>
            <p:nvPr/>
          </p:nvSpPr>
          <p:spPr>
            <a:xfrm>
              <a:off x="1700212" y="9525"/>
              <a:ext cx="3311526" cy="437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indent="342900">
                <a:lnSpc>
                  <a:spcPct val="90000"/>
                </a:lnSpc>
                <a:spcBef>
                  <a:spcPts val="500"/>
                </a:spcBef>
                <a:defRPr sz="2400"/>
              </a:lvl1pPr>
            </a:lstStyle>
            <a:p>
              <a:pPr lvl="0">
                <a:defRPr sz="1800"/>
              </a:pPr>
              <a:r>
                <a:rPr sz="2400"/>
                <a:t>Original inequality</a:t>
              </a:r>
            </a:p>
          </p:txBody>
        </p:sp>
        <p:pic>
          <p:nvPicPr>
            <p:cNvPr id="301" name="ALG02_222.png"/>
            <p:cNvPicPr/>
            <p:nvPr/>
          </p:nvPicPr>
          <p:blipFill>
            <a:blip r:embed="rId4">
              <a:extLst/>
            </a:blip>
            <a:srcRect l="0" t="0" r="0" b="76728"/>
            <a:stretch>
              <a:fillRect/>
            </a:stretch>
          </p:blipFill>
          <p:spPr>
            <a:xfrm>
              <a:off x="0" y="0"/>
              <a:ext cx="1308100" cy="5397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05" name="Group 305"/>
          <p:cNvGrpSpPr/>
          <p:nvPr/>
        </p:nvGrpSpPr>
        <p:grpSpPr>
          <a:xfrm>
            <a:off x="1000125" y="5734050"/>
            <a:ext cx="3284538" cy="591057"/>
            <a:chOff x="0" y="0"/>
            <a:chExt cx="3284537" cy="591056"/>
          </a:xfrm>
        </p:grpSpPr>
        <p:pic>
          <p:nvPicPr>
            <p:cNvPr id="303" name="ALG02_222.png"/>
            <p:cNvPicPr/>
            <p:nvPr/>
          </p:nvPicPr>
          <p:blipFill>
            <a:blip r:embed="rId4">
              <a:extLst/>
            </a:blip>
            <a:srcRect l="0" t="77618" r="0" b="0"/>
            <a:stretch>
              <a:fillRect/>
            </a:stretch>
          </p:blipFill>
          <p:spPr>
            <a:xfrm>
              <a:off x="0" y="0"/>
              <a:ext cx="1308100" cy="5191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4" name="Shape 304"/>
            <p:cNvSpPr/>
            <p:nvPr/>
          </p:nvSpPr>
          <p:spPr>
            <a:xfrm>
              <a:off x="1700212" y="153987"/>
              <a:ext cx="1584326" cy="43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indent="342900">
                <a:lnSpc>
                  <a:spcPct val="90000"/>
                </a:lnSpc>
                <a:spcBef>
                  <a:spcPts val="500"/>
                </a:spcBef>
                <a:defRPr sz="2400"/>
              </a:lvl1pPr>
            </a:lstStyle>
            <a:p>
              <a:pPr lvl="0">
                <a:defRPr sz="1800"/>
              </a:pPr>
              <a:r>
                <a:rPr sz="2400"/>
                <a:t>True</a:t>
              </a:r>
            </a:p>
          </p:txBody>
        </p:sp>
      </p:grpSp>
      <p:sp>
        <p:nvSpPr>
          <p:cNvPr id="306" name="Shape 306"/>
          <p:cNvSpPr/>
          <p:nvPr/>
        </p:nvSpPr>
        <p:spPr>
          <a:xfrm>
            <a:off x="5148262" y="5013325"/>
            <a:ext cx="3311526" cy="758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342900">
              <a:lnSpc>
                <a:spcPct val="90000"/>
              </a:lnSpc>
              <a:spcBef>
                <a:spcPts val="5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Shade the region that contains (0, 0).</a:t>
            </a:r>
          </a:p>
        </p:txBody>
      </p:sp>
      <p:pic>
        <p:nvPicPr>
          <p:cNvPr id="307" name="ALG2_02_60a.jpe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24412" y="1738312"/>
            <a:ext cx="3543301" cy="2192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ALG2_02_60b.jpe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824412" y="1738312"/>
            <a:ext cx="3543301" cy="2192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ALG2_02_60.jpe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824412" y="1738312"/>
            <a:ext cx="3543301" cy="2192338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Shape 310"/>
          <p:cNvSpPr/>
          <p:nvPr/>
        </p:nvSpPr>
        <p:spPr>
          <a:xfrm>
            <a:off x="533400" y="1952625"/>
            <a:ext cx="4254500" cy="1794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  <a:spcBef>
                <a:spcPts val="500"/>
              </a:spcBef>
            </a:pPr>
            <a:r>
              <a:rPr sz="2400"/>
              <a:t>Since the inequality symbol is ≥, the graph of the related equation </a:t>
            </a:r>
            <a:r>
              <a:rPr i="1" sz="2400"/>
              <a:t>y</a:t>
            </a:r>
            <a:r>
              <a:rPr sz="2400"/>
              <a:t> = |</a:t>
            </a:r>
            <a:r>
              <a:rPr i="1" sz="2400"/>
              <a:t>x</a:t>
            </a:r>
            <a:r>
              <a:rPr sz="2400"/>
              <a:t>| – 2 is solid. Graph the equation.</a:t>
            </a:r>
            <a:endParaRPr sz="2400"/>
          </a:p>
          <a:p>
            <a:pPr lvl="0" indent="342900">
              <a:lnSpc>
                <a:spcPct val="90000"/>
              </a:lnSpc>
              <a:spcBef>
                <a:spcPts val="500"/>
              </a:spcBef>
            </a:pPr>
            <a:r>
              <a:rPr sz="2400"/>
              <a:t>Test (0, 0).</a:t>
            </a:r>
          </a:p>
        </p:txBody>
      </p:sp>
      <p:sp>
        <p:nvSpPr>
          <p:cNvPr id="311" name="Shape 311"/>
          <p:cNvSpPr/>
          <p:nvPr/>
        </p:nvSpPr>
        <p:spPr>
          <a:xfrm>
            <a:off x="1809750" y="5867400"/>
            <a:ext cx="685800" cy="447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EC1D24"/>
                </a:solidFill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C1D24"/>
                </a:solidFill>
              </a:rPr>
              <a:t>✓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3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500"/>
                                        <p:tgtEl>
                                          <p:spTgt spid="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9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4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9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nodeType="afterEffect" presetClass="entr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3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clickEffect" presetClass="entr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3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8" dur="500"/>
                                        <p:tgtEl>
                                          <p:spTgt spid="3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Class="entr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1" dur="500"/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nodeType="afterEffect" presetClass="entr" presetSubtype="8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5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3" grpId="1"/>
      <p:bldP build="whole" bldLvl="1" animBg="1" rev="0" advAuto="0" spid="302" grpId="5"/>
      <p:bldP build="whole" bldLvl="1" animBg="1" rev="0" advAuto="0" spid="307" grpId="2"/>
      <p:bldP build="whole" bldLvl="1" animBg="1" rev="0" advAuto="0" spid="299" grpId="6"/>
      <p:bldP build="whole" bldLvl="1" animBg="1" rev="0" advAuto="0" spid="296" grpId="7"/>
      <p:bldP build="whole" bldLvl="1" animBg="1" rev="0" advAuto="0" spid="308" grpId="4"/>
      <p:bldP build="whole" bldLvl="1" animBg="1" rev="0" advAuto="0" spid="305" grpId="8"/>
      <p:bldP build="whole" bldLvl="1" animBg="1" rev="0" advAuto="0" spid="311" grpId="9"/>
      <p:bldP build="p" bldLvl="5" animBg="1" rev="0" advAuto="0" spid="310" grpId="3"/>
      <p:bldP build="p" bldLvl="5" animBg="1" rev="0" advAuto="0" spid="306" grpId="10"/>
      <p:bldP build="whole" bldLvl="1" animBg="1" rev="0" advAuto="0" spid="309" grpId="1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314" name="Shape 314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3</a:t>
            </a:r>
          </a:p>
        </p:txBody>
      </p:sp>
      <p:graphicFrame>
        <p:nvGraphicFramePr>
          <p:cNvPr id="315" name="Chart 315"/>
          <p:cNvGraphicFramePr/>
          <p:nvPr/>
        </p:nvGraphicFramePr>
        <p:xfrm>
          <a:off x="6136752" y="3361735"/>
          <a:ext cx="2537864" cy="2870652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pic>
        <p:nvPicPr>
          <p:cNvPr id="316" name="Check Progres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CheckPointICO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747712"/>
            <a:ext cx="1222375" cy="376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alg02_226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49325" y="1257300"/>
            <a:ext cx="2343150" cy="5032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4" name="Group 324"/>
          <p:cNvGrpSpPr/>
          <p:nvPr/>
        </p:nvGrpSpPr>
        <p:grpSpPr>
          <a:xfrm>
            <a:off x="971550" y="1878012"/>
            <a:ext cx="5097463" cy="4248151"/>
            <a:chOff x="0" y="0"/>
            <a:chExt cx="5097462" cy="4248149"/>
          </a:xfrm>
        </p:grpSpPr>
        <p:sp>
          <p:nvSpPr>
            <p:cNvPr id="319" name="Shape 319"/>
            <p:cNvSpPr/>
            <p:nvPr/>
          </p:nvSpPr>
          <p:spPr>
            <a:xfrm>
              <a:off x="0" y="0"/>
              <a:ext cx="5097463" cy="18553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marL="533400" indent="-533400">
                <a:lnSpc>
                  <a:spcPct val="90000"/>
                </a:lnSpc>
                <a:spcBef>
                  <a:spcPts val="8600"/>
                </a:spcBef>
                <a:tabLst>
                  <a:tab pos="2743200" algn="l"/>
                </a:tabLst>
              </a:pPr>
              <a:r>
                <a:rPr b="1" sz="2400">
                  <a:solidFill>
                    <a:srgbClr val="00539D"/>
                  </a:solidFill>
                </a:rPr>
                <a:t>A.		B.</a:t>
              </a:r>
              <a:r>
                <a:rPr b="1" sz="2400"/>
                <a:t>	</a:t>
              </a:r>
              <a:endParaRPr b="1" sz="2400"/>
            </a:p>
            <a:p>
              <a:pPr lvl="0" marL="533400" indent="-533400">
                <a:lnSpc>
                  <a:spcPct val="90000"/>
                </a:lnSpc>
                <a:spcBef>
                  <a:spcPts val="7200"/>
                </a:spcBef>
                <a:tabLst>
                  <a:tab pos="2743200" algn="l"/>
                </a:tabLst>
              </a:pPr>
              <a:r>
                <a:rPr b="1" sz="2400">
                  <a:solidFill>
                    <a:srgbClr val="00539D"/>
                  </a:solidFill>
                </a:rPr>
                <a:t>C.</a:t>
              </a:r>
              <a:r>
                <a:rPr b="1" sz="2400"/>
                <a:t>		</a:t>
              </a:r>
              <a:r>
                <a:rPr b="1" sz="2400">
                  <a:solidFill>
                    <a:srgbClr val="00539D"/>
                  </a:solidFill>
                </a:rPr>
                <a:t>D.</a:t>
              </a:r>
              <a:r>
                <a:rPr b="1" sz="2400"/>
                <a:t>	</a:t>
              </a:r>
            </a:p>
          </p:txBody>
        </p:sp>
        <p:pic>
          <p:nvPicPr>
            <p:cNvPr id="320" name="ALG2_02_61A.jpe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17512" y="71437"/>
              <a:ext cx="1819276" cy="18367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1" name="ALG2_02_61B.jpeg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225800" y="71437"/>
              <a:ext cx="1819275" cy="18367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2" name="ALG2_02_61C.jpeg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17512" y="2411412"/>
              <a:ext cx="1819276" cy="18367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3" name="ALG2_02_61D.jpeg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225800" y="2411412"/>
              <a:ext cx="1819275" cy="18367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25" name="Shape 325"/>
          <p:cNvSpPr/>
          <p:nvPr/>
        </p:nvSpPr>
        <p:spPr>
          <a:xfrm>
            <a:off x="3708400" y="1889125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EC1D24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8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7" grpId="2"/>
      <p:bldP build="whole" bldLvl="1" animBg="1" rev="0" advAuto="0" spid="325" grpId="5"/>
      <p:bldP build="whole" bldLvl="1" animBg="1" rev="0" advAuto="0" spid="316" grpId="1"/>
      <p:bldP build="whole" bldLvl="1" animBg="1" rev="0" advAuto="0" spid="315" grpId="6"/>
      <p:bldP build="whole" bldLvl="1" animBg="1" rev="0" advAuto="0" spid="324" grpId="4"/>
      <p:bldP build="whole" bldLvl="1" animBg="1" rev="0" advAuto="0" spid="318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Lesson Menu</a:t>
            </a:r>
          </a:p>
        </p:txBody>
      </p:sp>
      <p:sp>
        <p:nvSpPr>
          <p:cNvPr id="143" name="Shape 143"/>
          <p:cNvSpPr/>
          <p:nvPr/>
        </p:nvSpPr>
        <p:spPr>
          <a:xfrm>
            <a:off x="1066800" y="1855787"/>
            <a:ext cx="7583488" cy="1998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1485900" indent="-1485900">
              <a:lnSpc>
                <a:spcPct val="90000"/>
              </a:lnSpc>
              <a:spcBef>
                <a:spcPts val="400"/>
              </a:spcBef>
            </a:pPr>
            <a:r>
              <a:rPr b="1" sz="2000">
                <a:hlinkClick r:id="" invalidUrl="" action="ppaction://hlinkshowjump?jump=nextslide" tgtFrame="" tooltip="" history="1" highlightClick="0" endSnd="0"/>
              </a:rPr>
              <a:t>Five-Minute Check (over Lesson 2–7)</a:t>
            </a:r>
            <a:endParaRPr b="1" sz="2000">
              <a:solidFill>
                <a:srgbClr val="E01B22"/>
              </a:solidFill>
            </a:endParaRPr>
          </a:p>
          <a:p>
            <a:pPr lvl="0" marL="1485900" indent="-1485900">
              <a:lnSpc>
                <a:spcPct val="90000"/>
              </a:lnSpc>
              <a:spcBef>
                <a:spcPts val="400"/>
              </a:spcBef>
            </a:pPr>
            <a:r>
              <a:rPr b="1" sz="2000">
                <a:hlinkClick r:id="rId2" invalidUrl="" action="ppaction://hlinksldjump" tgtFrame="" tooltip="" history="1" highlightClick="0" endSnd="0"/>
              </a:rPr>
              <a:t>Then/Now</a:t>
            </a:r>
            <a:endParaRPr b="1" sz="2000">
              <a:solidFill>
                <a:srgbClr val="E01B22"/>
              </a:solidFill>
            </a:endParaRPr>
          </a:p>
          <a:p>
            <a:pPr lvl="0" marL="1485900" indent="-1485900">
              <a:lnSpc>
                <a:spcPct val="90000"/>
              </a:lnSpc>
              <a:spcBef>
                <a:spcPts val="400"/>
              </a:spcBef>
            </a:pPr>
            <a:r>
              <a:rPr b="1" sz="2000">
                <a:hlinkClick r:id="rId3" invalidUrl="" action="ppaction://hlinksldjump" tgtFrame="" tooltip="" history="1" highlightClick="0" endSnd="0"/>
              </a:rPr>
              <a:t>New Vocabulary</a:t>
            </a:r>
            <a:endParaRPr b="1" sz="2000">
              <a:solidFill>
                <a:srgbClr val="E01B22"/>
              </a:solidFill>
            </a:endParaRPr>
          </a:p>
          <a:p>
            <a:pPr lvl="0" marL="1485900" indent="-1485900">
              <a:lnSpc>
                <a:spcPct val="90000"/>
              </a:lnSpc>
              <a:spcBef>
                <a:spcPts val="400"/>
              </a:spcBef>
            </a:pPr>
            <a:r>
              <a:rPr b="1" sz="2000">
                <a:hlinkClick r:id="rId4" invalidUrl="" action="ppaction://hlinksldjump" tgtFrame="" tooltip="" history="1" highlightClick="0" endSnd="0"/>
              </a:rPr>
              <a:t>Example 1:	Dashed Boundary</a:t>
            </a:r>
            <a:endParaRPr b="1" sz="2000">
              <a:solidFill>
                <a:srgbClr val="E01B22"/>
              </a:solidFill>
            </a:endParaRPr>
          </a:p>
          <a:p>
            <a:pPr lvl="0" marL="1485900" indent="-1485900">
              <a:lnSpc>
                <a:spcPct val="90000"/>
              </a:lnSpc>
              <a:spcBef>
                <a:spcPts val="400"/>
              </a:spcBef>
            </a:pPr>
            <a:r>
              <a:rPr b="1" sz="2000">
                <a:hlinkClick r:id="rId5" invalidUrl="" action="ppaction://hlinksldjump" tgtFrame="" tooltip="" history="1" highlightClick="0" endSnd="0"/>
              </a:rPr>
              <a:t>Example 2:	Real-World Example: Solid Boundary</a:t>
            </a:r>
            <a:endParaRPr b="1" sz="2000">
              <a:solidFill>
                <a:srgbClr val="E01B22"/>
              </a:solidFill>
            </a:endParaRPr>
          </a:p>
          <a:p>
            <a:pPr lvl="0" marL="1485900" indent="-1485900">
              <a:lnSpc>
                <a:spcPct val="90000"/>
              </a:lnSpc>
              <a:spcBef>
                <a:spcPts val="400"/>
              </a:spcBef>
            </a:pPr>
            <a:r>
              <a:rPr b="1" sz="2000">
                <a:hlinkClick r:id="rId6" invalidUrl="" action="ppaction://hlinksldjump" tgtFrame="" tooltip="" history="1" highlightClick="0" endSnd="0"/>
              </a:rPr>
              <a:t>Example 3:	Absolute Value Inequality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28" name="Shape 328"/>
          <p:cNvSpPr/>
          <p:nvPr>
            <p:ph type="body" idx="1"/>
          </p:nvPr>
        </p:nvSpPr>
        <p:spPr>
          <a:xfrm>
            <a:off x="391169" y="144561"/>
            <a:ext cx="8295631" cy="67134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 marL="342899" indent="-342899">
              <a:defRPr sz="1800"/>
            </a:pPr>
            <a:r>
              <a:rPr sz="2900"/>
              <a:t>The calculator can be used to check your work. </a:t>
            </a:r>
            <a:endParaRPr sz="2900"/>
          </a:p>
          <a:p>
            <a:pPr lvl="0" marL="342899" indent="-342899">
              <a:defRPr sz="1800"/>
            </a:pPr>
            <a:r>
              <a:rPr sz="2900"/>
              <a:t>Step 1: You must have the equation in y =  format</a:t>
            </a:r>
            <a:endParaRPr sz="2900"/>
          </a:p>
          <a:p>
            <a:pPr lvl="0" marL="342899" indent="-342899">
              <a:defRPr sz="1800"/>
            </a:pPr>
            <a:r>
              <a:rPr sz="2900"/>
              <a:t>Step 2: You must know whether the graph is a solid/dashed line - the calculator cannot distinguish between them.</a:t>
            </a:r>
            <a:endParaRPr sz="2900"/>
          </a:p>
          <a:p>
            <a:pPr lvl="0" marL="342899" indent="-342899">
              <a:defRPr sz="1800"/>
            </a:pPr>
            <a:r>
              <a:rPr sz="2900"/>
              <a:t>Step 3: Plug equation into Y=</a:t>
            </a:r>
            <a:endParaRPr sz="2900"/>
          </a:p>
          <a:p>
            <a:pPr lvl="0" marL="342899" indent="-342899">
              <a:defRPr sz="1800"/>
            </a:pPr>
            <a:r>
              <a:rPr sz="2900"/>
              <a:t>Step 4: Scroll left (left, past y1) to choose less than (looks like bottom, left half is shaded) or greater than (looks like top, right half is shaded).</a:t>
            </a:r>
            <a:endParaRPr sz="2900"/>
          </a:p>
          <a:p>
            <a:pPr lvl="0" marL="342899" indent="-342899">
              <a:defRPr sz="1800"/>
            </a:pPr>
            <a:r>
              <a:rPr sz="2900"/>
              <a:t>Step 5: Push Graph</a:t>
            </a:r>
            <a:endParaRPr sz="2900"/>
          </a:p>
          <a:p>
            <a:pPr lvl="0" marL="342899" indent="-342899">
              <a:defRPr sz="1800"/>
            </a:pPr>
            <a:r>
              <a:rPr sz="2900"/>
              <a:t>Step 6: Check that your calculator graph and one on paper match.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r>
              <a:rPr sz="1200"/>
              <a:t>S</a:t>
            </a:r>
          </a:p>
        </p:txBody>
      </p:sp>
      <p:pic>
        <p:nvPicPr>
          <p:cNvPr id="331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2100" y="1879599"/>
            <a:ext cx="2463800" cy="1651001"/>
          </a:xfrm>
          <a:prstGeom prst="rect">
            <a:avLst/>
          </a:prstGeom>
          <a:ln w="12700">
            <a:miter lim="400000"/>
          </a:ln>
        </p:spPr>
      </p:pic>
      <p:sp>
        <p:nvSpPr>
          <p:cNvPr id="332" name="Shape 332"/>
          <p:cNvSpPr/>
          <p:nvPr/>
        </p:nvSpPr>
        <p:spPr>
          <a:xfrm>
            <a:off x="170105" y="192969"/>
            <a:ext cx="7558595" cy="2217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t>EXAMPLE: x - 2y &lt; 4</a:t>
            </a:r>
          </a:p>
          <a:p>
            <a:pPr lvl="0"/>
            <a:r>
              <a:t>Step 1: Solve for y: </a:t>
            </a:r>
          </a:p>
          <a:p>
            <a:pPr lvl="0"/>
            <a:r>
              <a:t>             -2y &lt; -x + 4</a:t>
            </a:r>
          </a:p>
          <a:p>
            <a:pPr lvl="0"/>
            <a:r>
              <a:t>                y &gt; (-x + 4)/(-2)</a:t>
            </a:r>
          </a:p>
          <a:p>
            <a:pPr lvl="0"/>
            <a:r>
              <a:t>Step 2: Line should be dashed </a:t>
            </a:r>
          </a:p>
          <a:p>
            <a:pPr lvl="0"/>
            <a:r>
              <a:t>Step 3 &amp; 4: Y= should look like this</a:t>
            </a:r>
          </a:p>
          <a:p>
            <a:pPr lvl="0"/>
          </a:p>
        </p:txBody>
      </p:sp>
      <p:sp>
        <p:nvSpPr>
          <p:cNvPr id="333" name="Shape 333"/>
          <p:cNvSpPr/>
          <p:nvPr/>
        </p:nvSpPr>
        <p:spPr>
          <a:xfrm>
            <a:off x="259005" y="3685469"/>
            <a:ext cx="7882246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t>Step 5: Push Graph and should see the following: **Remember if you cannot see everything you want to see, change the WINDOW</a:t>
            </a:r>
          </a:p>
        </p:txBody>
      </p:sp>
      <p:pic>
        <p:nvPicPr>
          <p:cNvPr id="334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62100" y="4343400"/>
            <a:ext cx="2463800" cy="1651000"/>
          </a:xfrm>
          <a:prstGeom prst="rect">
            <a:avLst/>
          </a:prstGeom>
          <a:ln w="12700">
            <a:miter lim="400000"/>
          </a:ln>
        </p:spPr>
      </p:pic>
      <p:sp>
        <p:nvSpPr>
          <p:cNvPr id="335" name="Shape 335"/>
          <p:cNvSpPr/>
          <p:nvPr/>
        </p:nvSpPr>
        <p:spPr>
          <a:xfrm>
            <a:off x="436805" y="6200069"/>
            <a:ext cx="72689" cy="1150762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r>
              <a:rPr sz="1200"/>
              <a:t>S</a:t>
            </a:r>
          </a:p>
        </p:txBody>
      </p:sp>
      <p:sp>
        <p:nvSpPr>
          <p:cNvPr id="338" name="Shape 338"/>
          <p:cNvSpPr/>
          <p:nvPr/>
        </p:nvSpPr>
        <p:spPr>
          <a:xfrm>
            <a:off x="30405" y="40569"/>
            <a:ext cx="7405103" cy="1150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t>EXAMPLE: y &lt; |x| - 2</a:t>
            </a:r>
          </a:p>
          <a:p>
            <a:pPr lvl="0"/>
            <a:r>
              <a:t>Step 1: Solve for y: ALREADY DONE</a:t>
            </a:r>
          </a:p>
          <a:p>
            <a:pPr lvl="0"/>
            <a:r>
              <a:t>Step 2: Line should be dashed </a:t>
            </a:r>
          </a:p>
          <a:p>
            <a:pPr lvl="0"/>
            <a:r>
              <a:t>Step 3 &amp; 4: Y= should look like this</a:t>
            </a:r>
          </a:p>
        </p:txBody>
      </p:sp>
      <p:sp>
        <p:nvSpPr>
          <p:cNvPr id="339" name="Shape 339"/>
          <p:cNvSpPr/>
          <p:nvPr/>
        </p:nvSpPr>
        <p:spPr>
          <a:xfrm>
            <a:off x="93905" y="3120319"/>
            <a:ext cx="7882246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t>Step 5: Push Graph and should see the following: **Remember if you cannot see everything you want to see, change the WINDOW</a:t>
            </a:r>
          </a:p>
        </p:txBody>
      </p:sp>
      <p:sp>
        <p:nvSpPr>
          <p:cNvPr id="340" name="Shape 340"/>
          <p:cNvSpPr/>
          <p:nvPr/>
        </p:nvSpPr>
        <p:spPr>
          <a:xfrm>
            <a:off x="436805" y="6200069"/>
            <a:ext cx="72689" cy="11507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lvl="0"/>
          </a:p>
        </p:txBody>
      </p:sp>
      <p:pic>
        <p:nvPicPr>
          <p:cNvPr id="341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6900" y="1330325"/>
            <a:ext cx="2463800" cy="165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2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66900" y="3876674"/>
            <a:ext cx="2463800" cy="1651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End of the Lesson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146" name="Shape 146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5-Minute Check 1</a:t>
            </a:r>
          </a:p>
        </p:txBody>
      </p:sp>
      <p:graphicFrame>
        <p:nvGraphicFramePr>
          <p:cNvPr id="147" name="Chart 147"/>
          <p:cNvGraphicFramePr/>
          <p:nvPr/>
        </p:nvGraphicFramePr>
        <p:xfrm>
          <a:off x="6537320" y="3794893"/>
          <a:ext cx="2160665" cy="2443757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48" name="Shape 148"/>
          <p:cNvSpPr/>
          <p:nvPr/>
        </p:nvSpPr>
        <p:spPr>
          <a:xfrm>
            <a:off x="1066800" y="2717800"/>
            <a:ext cx="2790825" cy="2310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A.</a:t>
            </a:r>
            <a:r>
              <a:rPr b="1" sz="2400"/>
              <a:t>	piecewise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B.</a:t>
            </a:r>
            <a:r>
              <a:rPr b="1" sz="2400"/>
              <a:t>	absolute value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C.</a:t>
            </a:r>
            <a:r>
              <a:rPr b="1" sz="2400"/>
              <a:t>	quadratic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D.</a:t>
            </a:r>
            <a:r>
              <a:rPr b="1" sz="2400"/>
              <a:t>	linear</a:t>
            </a:r>
          </a:p>
        </p:txBody>
      </p:sp>
      <p:sp>
        <p:nvSpPr>
          <p:cNvPr id="149" name="Shape 149"/>
          <p:cNvSpPr/>
          <p:nvPr/>
        </p:nvSpPr>
        <p:spPr>
          <a:xfrm>
            <a:off x="685800" y="1676400"/>
            <a:ext cx="5715000" cy="758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342900">
              <a:lnSpc>
                <a:spcPct val="90000"/>
              </a:lnSpc>
              <a:defRPr b="1" sz="2400">
                <a:solidFill>
                  <a:srgbClr val="00539D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00539D"/>
                </a:solidFill>
              </a:rPr>
              <a:t>Identify the type of function represented by the graph.</a:t>
            </a:r>
          </a:p>
        </p:txBody>
      </p:sp>
      <p:sp>
        <p:nvSpPr>
          <p:cNvPr id="150" name="Shape 150"/>
          <p:cNvSpPr/>
          <p:nvPr/>
        </p:nvSpPr>
        <p:spPr>
          <a:xfrm>
            <a:off x="533400" y="4991100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EC1D2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51" name="5Min Num_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4362" y="1647825"/>
            <a:ext cx="457201" cy="422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02-08-1-5Mi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53200" y="1524000"/>
            <a:ext cx="1889125" cy="190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7" grpId="6"/>
      <p:bldP build="whole" bldLvl="1" animBg="1" rev="0" advAuto="0" spid="152" grpId="3"/>
      <p:bldP build="whole" bldLvl="1" animBg="1" rev="0" advAuto="0" spid="150" grpId="5"/>
      <p:bldP build="whole" bldLvl="1" animBg="1" rev="0" advAuto="0" spid="149" grpId="2"/>
      <p:bldP build="whole" bldLvl="1" animBg="1" rev="0" advAuto="0" spid="151" grpId="1"/>
      <p:bldP build="whole" bldLvl="1" animBg="1" rev="0" advAuto="0" spid="148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155" name="Shape 155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5-Minute Check 2</a:t>
            </a:r>
          </a:p>
        </p:txBody>
      </p:sp>
      <p:graphicFrame>
        <p:nvGraphicFramePr>
          <p:cNvPr id="156" name="Chart 156"/>
          <p:cNvGraphicFramePr/>
          <p:nvPr/>
        </p:nvGraphicFramePr>
        <p:xfrm>
          <a:off x="6537320" y="3794893"/>
          <a:ext cx="2160665" cy="2443757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57" name="Shape 157"/>
          <p:cNvSpPr/>
          <p:nvPr/>
        </p:nvSpPr>
        <p:spPr>
          <a:xfrm>
            <a:off x="1066800" y="2846387"/>
            <a:ext cx="2790825" cy="2310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A.</a:t>
            </a:r>
            <a:r>
              <a:rPr b="1" sz="2400"/>
              <a:t>	piecewise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B.</a:t>
            </a:r>
            <a:r>
              <a:rPr b="1" sz="2400"/>
              <a:t>	absolute value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C.</a:t>
            </a:r>
            <a:r>
              <a:rPr b="1" sz="2400"/>
              <a:t>	quadratic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D.</a:t>
            </a:r>
            <a:r>
              <a:rPr b="1" sz="2400"/>
              <a:t>	linear</a:t>
            </a:r>
          </a:p>
        </p:txBody>
      </p:sp>
      <p:sp>
        <p:nvSpPr>
          <p:cNvPr id="158" name="Shape 158"/>
          <p:cNvSpPr/>
          <p:nvPr/>
        </p:nvSpPr>
        <p:spPr>
          <a:xfrm>
            <a:off x="685800" y="1657350"/>
            <a:ext cx="3886200" cy="1079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342900">
              <a:lnSpc>
                <a:spcPct val="90000"/>
              </a:lnSpc>
              <a:defRPr b="1" sz="2400">
                <a:solidFill>
                  <a:srgbClr val="00539D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00539D"/>
                </a:solidFill>
              </a:rPr>
              <a:t>Identify the type of function represented by the graph.</a:t>
            </a:r>
          </a:p>
        </p:txBody>
      </p:sp>
      <p:sp>
        <p:nvSpPr>
          <p:cNvPr id="159" name="Shape 159"/>
          <p:cNvSpPr/>
          <p:nvPr/>
        </p:nvSpPr>
        <p:spPr>
          <a:xfrm>
            <a:off x="533400" y="3836987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EC1D2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60" name="5Min Num_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02-08-2-5Mi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29200" y="1630362"/>
            <a:ext cx="2552700" cy="17986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9" grpId="5"/>
      <p:bldP build="whole" bldLvl="1" animBg="1" rev="0" advAuto="0" spid="156" grpId="6"/>
      <p:bldP build="whole" bldLvl="1" animBg="1" rev="0" advAuto="0" spid="158" grpId="2"/>
      <p:bldP build="whole" bldLvl="1" animBg="1" rev="0" advAuto="0" spid="160" grpId="1"/>
      <p:bldP build="whole" bldLvl="1" animBg="1" rev="0" advAuto="0" spid="161" grpId="3"/>
      <p:bldP build="whole" bldLvl="1" animBg="1" rev="0" advAuto="0" spid="157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164" name="Shape 164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5-Minute Check 3</a:t>
            </a:r>
          </a:p>
        </p:txBody>
      </p:sp>
      <p:graphicFrame>
        <p:nvGraphicFramePr>
          <p:cNvPr id="165" name="Chart 165"/>
          <p:cNvGraphicFramePr/>
          <p:nvPr/>
        </p:nvGraphicFramePr>
        <p:xfrm>
          <a:off x="6669851" y="3938771"/>
          <a:ext cx="2036418" cy="2301388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66" name="Shape 166"/>
          <p:cNvSpPr/>
          <p:nvPr/>
        </p:nvSpPr>
        <p:spPr>
          <a:xfrm>
            <a:off x="1066800" y="2870200"/>
            <a:ext cx="4419600" cy="30135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533400" indent="-533400">
              <a:lnSpc>
                <a:spcPct val="90000"/>
              </a:lnSpc>
              <a:spcBef>
                <a:spcPts val="800"/>
              </a:spcBef>
            </a:pPr>
            <a:r>
              <a:rPr b="1" sz="2400">
                <a:solidFill>
                  <a:srgbClr val="00539D"/>
                </a:solidFill>
              </a:rPr>
              <a:t>A.</a:t>
            </a:r>
            <a:r>
              <a:rPr b="1" sz="2400"/>
              <a:t>	D = all reals</a:t>
            </a:r>
            <a:br>
              <a:rPr b="1" sz="2400"/>
            </a:br>
            <a:r>
              <a:rPr b="1" sz="2400"/>
              <a:t>R = all reals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800"/>
              </a:spcBef>
            </a:pPr>
            <a:r>
              <a:rPr b="1" sz="2400">
                <a:solidFill>
                  <a:srgbClr val="00539D"/>
                </a:solidFill>
              </a:rPr>
              <a:t>B.</a:t>
            </a:r>
            <a:r>
              <a:rPr b="1" sz="2400"/>
              <a:t>	D = all reals</a:t>
            </a:r>
            <a:br>
              <a:rPr b="1" sz="2400"/>
            </a:br>
            <a:r>
              <a:rPr b="1" sz="2400"/>
              <a:t>R = all nonnegative reals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800"/>
              </a:spcBef>
            </a:pPr>
            <a:r>
              <a:rPr b="1" sz="2400">
                <a:solidFill>
                  <a:srgbClr val="00539D"/>
                </a:solidFill>
              </a:rPr>
              <a:t>C.</a:t>
            </a:r>
            <a:r>
              <a:rPr b="1" sz="2400"/>
              <a:t>	D = all reals less than –2</a:t>
            </a:r>
            <a:br>
              <a:rPr b="1" sz="2400"/>
            </a:br>
            <a:r>
              <a:rPr b="1" sz="2400"/>
              <a:t>R = all reals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800"/>
              </a:spcBef>
            </a:pPr>
            <a:r>
              <a:rPr b="1" sz="2400">
                <a:solidFill>
                  <a:srgbClr val="00539D"/>
                </a:solidFill>
              </a:rPr>
              <a:t>D.</a:t>
            </a:r>
            <a:r>
              <a:rPr b="1" sz="2400"/>
              <a:t>	D = all reals</a:t>
            </a:r>
            <a:br>
              <a:rPr b="1" sz="2400"/>
            </a:br>
            <a:r>
              <a:rPr b="1" sz="2400"/>
              <a:t>R = all reals less than –1</a:t>
            </a:r>
          </a:p>
        </p:txBody>
      </p:sp>
      <p:sp>
        <p:nvSpPr>
          <p:cNvPr id="167" name="Shape 167"/>
          <p:cNvSpPr/>
          <p:nvPr/>
        </p:nvSpPr>
        <p:spPr>
          <a:xfrm>
            <a:off x="685800" y="1657350"/>
            <a:ext cx="4419600" cy="758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</a:pPr>
            <a:r>
              <a:rPr b="1" sz="2400">
                <a:solidFill>
                  <a:srgbClr val="00539D"/>
                </a:solidFill>
              </a:rPr>
              <a:t>Graph </a:t>
            </a:r>
            <a:r>
              <a:rPr b="1" i="1" sz="2400">
                <a:solidFill>
                  <a:srgbClr val="00539D"/>
                </a:solidFill>
              </a:rPr>
              <a:t>f</a:t>
            </a:r>
            <a:r>
              <a:rPr b="1" sz="2400">
                <a:solidFill>
                  <a:srgbClr val="00539D"/>
                </a:solidFill>
              </a:rPr>
              <a:t>(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) = |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+ 2|. Identify the domain and range.</a:t>
            </a:r>
          </a:p>
        </p:txBody>
      </p:sp>
      <p:sp>
        <p:nvSpPr>
          <p:cNvPr id="168" name="Shape 168"/>
          <p:cNvSpPr/>
          <p:nvPr/>
        </p:nvSpPr>
        <p:spPr>
          <a:xfrm>
            <a:off x="533400" y="3810000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EC1D2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69" name="5Min Num_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02-08-3-5Mi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57800" y="1751012"/>
            <a:ext cx="2628900" cy="16779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nodeType="after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7" grpId="2"/>
      <p:bldP build="whole" bldLvl="1" animBg="1" rev="0" advAuto="0" spid="170" grpId="6"/>
      <p:bldP build="whole" bldLvl="1" animBg="1" rev="0" advAuto="0" spid="166" grpId="3"/>
      <p:bldP build="whole" bldLvl="1" animBg="1" rev="0" advAuto="0" spid="168" grpId="5"/>
      <p:bldP build="whole" bldLvl="1" animBg="1" rev="0" advAuto="0" spid="169" grpId="1"/>
      <p:bldP build="whole" bldLvl="1" animBg="1" rev="0" advAuto="0" spid="165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173" name="Shape 173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5-Minute Check 4</a:t>
            </a:r>
          </a:p>
        </p:txBody>
      </p:sp>
      <p:graphicFrame>
        <p:nvGraphicFramePr>
          <p:cNvPr id="174" name="Chart 174"/>
          <p:cNvGraphicFramePr/>
          <p:nvPr/>
        </p:nvGraphicFramePr>
        <p:xfrm>
          <a:off x="6336387" y="3577550"/>
          <a:ext cx="2350537" cy="2655661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75" name="Shape 175"/>
          <p:cNvSpPr/>
          <p:nvPr/>
        </p:nvSpPr>
        <p:spPr>
          <a:xfrm>
            <a:off x="685800" y="1657350"/>
            <a:ext cx="4267200" cy="1101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</a:pPr>
            <a:r>
              <a:rPr b="1" sz="2400">
                <a:solidFill>
                  <a:srgbClr val="00539D"/>
                </a:solidFill>
              </a:rPr>
              <a:t>Graph </a:t>
            </a:r>
            <a:r>
              <a:rPr b="1" i="1" sz="2400">
                <a:solidFill>
                  <a:srgbClr val="00539D"/>
                </a:solidFill>
              </a:rPr>
              <a:t>g</a:t>
            </a:r>
            <a:r>
              <a:rPr b="1" sz="2400">
                <a:solidFill>
                  <a:srgbClr val="00539D"/>
                </a:solidFill>
              </a:rPr>
              <a:t>(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) = –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baseline="40000" sz="2400">
                <a:solidFill>
                  <a:srgbClr val="00539D"/>
                </a:solidFill>
              </a:rPr>
              <a:t>2</a:t>
            </a:r>
            <a:r>
              <a:rPr b="1" sz="2400">
                <a:solidFill>
                  <a:srgbClr val="00539D"/>
                </a:solidFill>
              </a:rPr>
              <a:t> – 1. Identify the domain and range.</a:t>
            </a:r>
          </a:p>
        </p:txBody>
      </p:sp>
      <p:sp>
        <p:nvSpPr>
          <p:cNvPr id="176" name="Shape 176"/>
          <p:cNvSpPr/>
          <p:nvPr/>
        </p:nvSpPr>
        <p:spPr>
          <a:xfrm>
            <a:off x="533400" y="5678487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EC1D2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77" name="5Min Num_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hape 178"/>
          <p:cNvSpPr/>
          <p:nvPr/>
        </p:nvSpPr>
        <p:spPr>
          <a:xfrm>
            <a:off x="1066800" y="2946400"/>
            <a:ext cx="4419600" cy="30135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533400" indent="-533400">
              <a:lnSpc>
                <a:spcPct val="90000"/>
              </a:lnSpc>
              <a:spcBef>
                <a:spcPts val="800"/>
              </a:spcBef>
            </a:pPr>
            <a:r>
              <a:rPr b="1" sz="2400">
                <a:solidFill>
                  <a:srgbClr val="00539D"/>
                </a:solidFill>
              </a:rPr>
              <a:t>A.</a:t>
            </a:r>
            <a:r>
              <a:rPr b="1" sz="2400"/>
              <a:t>	D = all reals</a:t>
            </a:r>
            <a:br>
              <a:rPr b="1" sz="2400"/>
            </a:br>
            <a:r>
              <a:rPr b="1" sz="2400"/>
              <a:t>R = all reals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800"/>
              </a:spcBef>
            </a:pPr>
            <a:r>
              <a:rPr b="1" sz="2400">
                <a:solidFill>
                  <a:srgbClr val="00539D"/>
                </a:solidFill>
              </a:rPr>
              <a:t>B.</a:t>
            </a:r>
            <a:r>
              <a:rPr b="1" sz="2400"/>
              <a:t>	D = all reals</a:t>
            </a:r>
            <a:br>
              <a:rPr b="1" sz="2400"/>
            </a:br>
            <a:r>
              <a:rPr b="1" sz="2400"/>
              <a:t>R = all nonnegative reals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800"/>
              </a:spcBef>
            </a:pPr>
            <a:r>
              <a:rPr b="1" sz="2400">
                <a:solidFill>
                  <a:srgbClr val="00539D"/>
                </a:solidFill>
              </a:rPr>
              <a:t>C.</a:t>
            </a:r>
            <a:r>
              <a:rPr b="1" sz="2400"/>
              <a:t>	D = all reals less than –2</a:t>
            </a:r>
            <a:br>
              <a:rPr b="1" sz="2400"/>
            </a:br>
            <a:r>
              <a:rPr b="1" sz="2400"/>
              <a:t>R = all reals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800"/>
              </a:spcBef>
            </a:pPr>
            <a:r>
              <a:rPr b="1" sz="2400">
                <a:solidFill>
                  <a:srgbClr val="00539D"/>
                </a:solidFill>
              </a:rPr>
              <a:t>D.</a:t>
            </a:r>
            <a:r>
              <a:rPr b="1" sz="2400"/>
              <a:t>	D = all reals</a:t>
            </a:r>
            <a:br>
              <a:rPr b="1" sz="2400"/>
            </a:br>
            <a:r>
              <a:rPr b="1" sz="2400"/>
              <a:t>R = all reals less than –1</a:t>
            </a:r>
          </a:p>
        </p:txBody>
      </p:sp>
      <p:pic>
        <p:nvPicPr>
          <p:cNvPr id="179" name="02-08-4-5Mi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53000" y="1428750"/>
            <a:ext cx="3200400" cy="20002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nodeType="after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7" grpId="1"/>
      <p:bldP build="whole" bldLvl="1" animBg="1" rev="0" advAuto="0" spid="179" grpId="6"/>
      <p:bldP build="whole" bldLvl="1" animBg="1" rev="0" advAuto="0" spid="174" grpId="4"/>
      <p:bldP build="whole" bldLvl="1" animBg="1" rev="0" advAuto="0" spid="178" grpId="3"/>
      <p:bldP build="whole" bldLvl="1" animBg="1" rev="0" advAuto="0" spid="175" grpId="2"/>
      <p:bldP build="whole" bldLvl="1" animBg="1" rev="0" advAuto="0" spid="176" grpId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182" name="Shape 182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5-Minute Check 5</a:t>
            </a:r>
          </a:p>
        </p:txBody>
      </p:sp>
      <p:graphicFrame>
        <p:nvGraphicFramePr>
          <p:cNvPr id="183" name="Chart 183"/>
          <p:cNvGraphicFramePr/>
          <p:nvPr/>
        </p:nvGraphicFramePr>
        <p:xfrm>
          <a:off x="6136752" y="3361735"/>
          <a:ext cx="2537864" cy="2870652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84" name="Shape 184"/>
          <p:cNvSpPr/>
          <p:nvPr/>
        </p:nvSpPr>
        <p:spPr>
          <a:xfrm>
            <a:off x="1066800" y="2400300"/>
            <a:ext cx="3886200" cy="2354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A.</a:t>
            </a:r>
            <a:r>
              <a:rPr b="1" sz="2400"/>
              <a:t>	</a:t>
            </a:r>
            <a:r>
              <a:rPr b="1" i="1" sz="2400"/>
              <a:t>f</a:t>
            </a:r>
            <a:r>
              <a:rPr b="1" sz="2400"/>
              <a:t>(</a:t>
            </a:r>
            <a:r>
              <a:rPr b="1" i="1" sz="2400"/>
              <a:t>x</a:t>
            </a:r>
            <a:r>
              <a:rPr b="1" sz="2400"/>
              <a:t>) = –</a:t>
            </a:r>
            <a:r>
              <a:rPr b="1" i="1" sz="2400"/>
              <a:t>x</a:t>
            </a:r>
            <a:r>
              <a:rPr b="1" baseline="40000" sz="2400"/>
              <a:t>2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B.</a:t>
            </a:r>
            <a:r>
              <a:rPr b="1" sz="2400"/>
              <a:t>	</a:t>
            </a:r>
            <a:r>
              <a:rPr b="1" i="1" sz="2400"/>
              <a:t>f</a:t>
            </a:r>
            <a:r>
              <a:rPr b="1" sz="2400"/>
              <a:t>(</a:t>
            </a:r>
            <a:r>
              <a:rPr b="1" i="1" sz="2400"/>
              <a:t>x</a:t>
            </a:r>
            <a:r>
              <a:rPr b="1" sz="2400"/>
              <a:t>) = –4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C.</a:t>
            </a:r>
            <a:r>
              <a:rPr b="1" sz="2400"/>
              <a:t>	</a:t>
            </a:r>
            <a:r>
              <a:rPr b="1" i="1" sz="2400"/>
              <a:t>f</a:t>
            </a:r>
            <a:r>
              <a:rPr b="1" sz="2400"/>
              <a:t>(</a:t>
            </a:r>
            <a:r>
              <a:rPr b="1" i="1" sz="2400"/>
              <a:t>x</a:t>
            </a:r>
            <a:r>
              <a:rPr b="1" sz="2400"/>
              <a:t>) = –</a:t>
            </a:r>
            <a:r>
              <a:rPr b="1" i="1" sz="2400"/>
              <a:t>x</a:t>
            </a:r>
            <a:r>
              <a:rPr b="1" baseline="40000" sz="2400"/>
              <a:t>3</a:t>
            </a:r>
            <a:r>
              <a:rPr b="1" sz="2400"/>
              <a:t> + 4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D.</a:t>
            </a:r>
            <a:r>
              <a:rPr b="1" sz="2400"/>
              <a:t>	</a:t>
            </a:r>
            <a:r>
              <a:rPr b="1" i="1" sz="2400"/>
              <a:t>f</a:t>
            </a:r>
            <a:r>
              <a:rPr b="1" sz="2400"/>
              <a:t>(</a:t>
            </a:r>
            <a:r>
              <a:rPr b="1" i="1" sz="2400"/>
              <a:t>x</a:t>
            </a:r>
            <a:r>
              <a:rPr b="1" sz="2400"/>
              <a:t>) = –[[</a:t>
            </a:r>
            <a:r>
              <a:rPr b="1" i="1" sz="2400"/>
              <a:t>x</a:t>
            </a:r>
            <a:r>
              <a:rPr b="1" sz="2400"/>
              <a:t>]] + 2</a:t>
            </a:r>
          </a:p>
        </p:txBody>
      </p:sp>
      <p:sp>
        <p:nvSpPr>
          <p:cNvPr id="185" name="Shape 185"/>
          <p:cNvSpPr/>
          <p:nvPr/>
        </p:nvSpPr>
        <p:spPr>
          <a:xfrm>
            <a:off x="685800" y="1657350"/>
            <a:ext cx="802005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342900">
              <a:lnSpc>
                <a:spcPct val="90000"/>
              </a:lnSpc>
              <a:defRPr b="1" sz="2400">
                <a:solidFill>
                  <a:srgbClr val="00539D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00539D"/>
                </a:solidFill>
              </a:rPr>
              <a:t>Which function below is a constant function?</a:t>
            </a:r>
          </a:p>
        </p:txBody>
      </p:sp>
      <p:sp>
        <p:nvSpPr>
          <p:cNvPr id="186" name="Shape 186"/>
          <p:cNvSpPr/>
          <p:nvPr/>
        </p:nvSpPr>
        <p:spPr>
          <a:xfrm>
            <a:off x="533400" y="3390900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EC1D2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87" name="5Min Num_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Std Test Prac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7700" y="1295400"/>
            <a:ext cx="3373438" cy="3111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5" grpId="3"/>
      <p:bldP build="whole" bldLvl="1" animBg="1" rev="0" advAuto="0" spid="186" grpId="5"/>
      <p:bldP build="whole" bldLvl="1" animBg="1" rev="0" advAuto="0" spid="183" grpId="6"/>
      <p:bldP build="whole" bldLvl="1" animBg="1" rev="0" advAuto="0" spid="187" grpId="2"/>
      <p:bldP build="whole" bldLvl="1" animBg="1" rev="0" advAuto="0" spid="188" grpId="1"/>
      <p:bldP build="whole" bldLvl="1" animBg="1" rev="0" advAuto="0" spid="184" grpId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Then/Now</a:t>
            </a:r>
          </a:p>
        </p:txBody>
      </p:sp>
      <p:pic>
        <p:nvPicPr>
          <p:cNvPr id="191" name="Then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" y="742950"/>
            <a:ext cx="4241800" cy="895350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hape 192"/>
          <p:cNvSpPr/>
          <p:nvPr/>
        </p:nvSpPr>
        <p:spPr>
          <a:xfrm>
            <a:off x="812800" y="1828800"/>
            <a:ext cx="7620000" cy="853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2800"/>
            </a:lvl1pPr>
          </a:lstStyle>
          <a:p>
            <a:pPr lvl="0">
              <a:defRPr sz="1800"/>
            </a:pPr>
            <a:r>
              <a:rPr sz="2800"/>
              <a:t>You described transformations on functions. (Lesson 2–7)</a:t>
            </a:r>
          </a:p>
        </p:txBody>
      </p:sp>
      <p:pic>
        <p:nvPicPr>
          <p:cNvPr id="193" name="Now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1200" y="3048000"/>
            <a:ext cx="4241800" cy="895350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Shape 194"/>
          <p:cNvSpPr/>
          <p:nvPr/>
        </p:nvSpPr>
        <p:spPr>
          <a:xfrm>
            <a:off x="812800" y="4057650"/>
            <a:ext cx="762000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538338" indent="-538338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2800"/>
            </a:lvl1pPr>
          </a:lstStyle>
          <a:p>
            <a:pPr lvl="0">
              <a:defRPr sz="1800"/>
            </a:pPr>
            <a:r>
              <a:rPr sz="2800"/>
              <a:t>Graph linear inequalities.</a:t>
            </a:r>
          </a:p>
        </p:txBody>
      </p:sp>
      <p:sp>
        <p:nvSpPr>
          <p:cNvPr id="195" name="Shape 195"/>
          <p:cNvSpPr/>
          <p:nvPr/>
        </p:nvSpPr>
        <p:spPr>
          <a:xfrm>
            <a:off x="812800" y="4699000"/>
            <a:ext cx="762000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538338" indent="-538338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2800"/>
            </a:lvl1pPr>
          </a:lstStyle>
          <a:p>
            <a:pPr lvl="0">
              <a:defRPr sz="1800"/>
            </a:pPr>
            <a:r>
              <a:rPr sz="2800"/>
              <a:t>Graph absolute value inequalities.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1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4" grpId="4"/>
      <p:bldP build="p" bldLvl="5" animBg="1" rev="0" advAuto="0" spid="195" grpId="5"/>
      <p:bldP build="whole" bldLvl="1" animBg="1" rev="0" advAuto="0" spid="191" grpId="1"/>
      <p:bldP build="whole" bldLvl="1" animBg="1" rev="0" advAuto="0" spid="192" grpId="2"/>
      <p:bldP build="whole" bldLvl="1" animBg="1" rev="0" advAuto="0" spid="193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Vocabulary</a:t>
            </a:r>
          </a:p>
        </p:txBody>
      </p:sp>
      <p:pic>
        <p:nvPicPr>
          <p:cNvPr id="198" name="New Vocab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" y="742950"/>
            <a:ext cx="4241800" cy="895350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Shape 199"/>
          <p:cNvSpPr/>
          <p:nvPr/>
        </p:nvSpPr>
        <p:spPr>
          <a:xfrm>
            <a:off x="812800" y="1828800"/>
            <a:ext cx="762000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538338" indent="-538338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2800"/>
            </a:lvl1pPr>
          </a:lstStyle>
          <a:p>
            <a:pPr lvl="0">
              <a:defRPr sz="1800"/>
            </a:pPr>
            <a:r>
              <a:rPr sz="2800"/>
              <a:t>linear inequality</a:t>
            </a:r>
          </a:p>
        </p:txBody>
      </p:sp>
      <p:sp>
        <p:nvSpPr>
          <p:cNvPr id="200" name="Shape 200"/>
          <p:cNvSpPr/>
          <p:nvPr/>
        </p:nvSpPr>
        <p:spPr>
          <a:xfrm>
            <a:off x="812800" y="2463800"/>
            <a:ext cx="762000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538338" indent="-538338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2800"/>
            </a:lvl1pPr>
          </a:lstStyle>
          <a:p>
            <a:pPr lvl="0">
              <a:defRPr sz="1800"/>
            </a:pPr>
            <a:r>
              <a:rPr sz="2800"/>
              <a:t>boundary</a:t>
            </a:r>
          </a:p>
        </p:txBody>
      </p:sp>
      <p:pic>
        <p:nvPicPr>
          <p:cNvPr id="201" name="09 IM Nav-eGlossary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58000" y="5181600"/>
            <a:ext cx="1647825" cy="7683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2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0" grpId="3"/>
      <p:bldP build="whole" bldLvl="1" animBg="1" rev="0" advAuto="0" spid="199" grpId="2"/>
      <p:bldP build="whole" bldLvl="1" animBg="1" rev="0" advAuto="0" spid="198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